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256" r:id="rId2"/>
    <p:sldId id="257" r:id="rId3"/>
    <p:sldId id="279" r:id="rId4"/>
    <p:sldId id="280" r:id="rId5"/>
    <p:sldId id="281" r:id="rId6"/>
    <p:sldId id="263" r:id="rId7"/>
    <p:sldId id="297" r:id="rId8"/>
    <p:sldId id="289" r:id="rId9"/>
    <p:sldId id="290" r:id="rId10"/>
    <p:sldId id="295" r:id="rId11"/>
    <p:sldId id="296" r:id="rId12"/>
    <p:sldId id="292" r:id="rId13"/>
    <p:sldId id="294" r:id="rId14"/>
    <p:sldId id="277" r:id="rId15"/>
    <p:sldId id="268" r:id="rId16"/>
    <p:sldId id="269" r:id="rId17"/>
    <p:sldId id="262" r:id="rId18"/>
    <p:sldId id="286" r:id="rId19"/>
    <p:sldId id="298" r:id="rId20"/>
    <p:sldId id="302" r:id="rId21"/>
    <p:sldId id="304" r:id="rId22"/>
    <p:sldId id="306" r:id="rId23"/>
    <p:sldId id="274" r:id="rId24"/>
    <p:sldId id="272" r:id="rId25"/>
    <p:sldId id="307" r:id="rId26"/>
    <p:sldId id="308"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p:scale>
          <a:sx n="62" d="100"/>
          <a:sy n="62" d="100"/>
        </p:scale>
        <p:origin x="828" y="2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3.jpeg>
</file>

<file path=ppt/media/image4.jpe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B7777AE-EE05-4E9C-9495-AB35415E2430}" type="datetimeFigureOut">
              <a:rPr lang="en-IN" smtClean="0"/>
              <a:t>20-06-2022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FDBDA36-CC0E-42E0-B94F-7C94F145B508}" type="slidenum">
              <a:rPr lang="en-IN" smtClean="0"/>
              <a:t>‹#›</a:t>
            </a:fld>
            <a:endParaRPr lang="en-IN"/>
          </a:p>
        </p:txBody>
      </p:sp>
    </p:spTree>
    <p:extLst>
      <p:ext uri="{BB962C8B-B14F-4D97-AF65-F5344CB8AC3E}">
        <p14:creationId xmlns:p14="http://schemas.microsoft.com/office/powerpoint/2010/main" val="4042881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p:cNvSpPr>
            <a:spLocks noGrp="1"/>
          </p:cNvSpPr>
          <p:nvPr>
            <p:ph type="dt" sz="half" idx="10"/>
          </p:nvPr>
        </p:nvSpPr>
        <p:spPr/>
        <p:txBody>
          <a:bodyPr/>
          <a:lstStyle/>
          <a:p>
            <a:fld id="{CED87DE8-B350-4D38-B0D3-F6D5600033F2}" type="datetimeFigureOut">
              <a:rPr lang="en-IN" smtClean="0"/>
              <a:t>20-06-2022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021D453-C6F2-4951-B26B-A30231DD395F}" type="slidenum">
              <a:rPr lang="en-IN" smtClean="0"/>
              <a:t>‹#›</a:t>
            </a:fld>
            <a:endParaRPr lang="en-IN"/>
          </a:p>
        </p:txBody>
      </p:sp>
    </p:spTree>
    <p:extLst>
      <p:ext uri="{BB962C8B-B14F-4D97-AF65-F5344CB8AC3E}">
        <p14:creationId xmlns:p14="http://schemas.microsoft.com/office/powerpoint/2010/main" val="13004112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CED87DE8-B350-4D38-B0D3-F6D5600033F2}" type="datetimeFigureOut">
              <a:rPr lang="en-IN" smtClean="0"/>
              <a:t>20-06-2022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021D453-C6F2-4951-B26B-A30231DD395F}" type="slidenum">
              <a:rPr lang="en-IN" smtClean="0"/>
              <a:t>‹#›</a:t>
            </a:fld>
            <a:endParaRPr lang="en-IN"/>
          </a:p>
        </p:txBody>
      </p:sp>
    </p:spTree>
    <p:extLst>
      <p:ext uri="{BB962C8B-B14F-4D97-AF65-F5344CB8AC3E}">
        <p14:creationId xmlns:p14="http://schemas.microsoft.com/office/powerpoint/2010/main" val="36979278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CED87DE8-B350-4D38-B0D3-F6D5600033F2}" type="datetimeFigureOut">
              <a:rPr lang="en-IN" smtClean="0"/>
              <a:t>20-06-2022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021D453-C6F2-4951-B26B-A30231DD395F}" type="slidenum">
              <a:rPr lang="en-IN" smtClean="0"/>
              <a:t>‹#›</a:t>
            </a:fld>
            <a:endParaRPr lang="en-IN"/>
          </a:p>
        </p:txBody>
      </p:sp>
    </p:spTree>
    <p:extLst>
      <p:ext uri="{BB962C8B-B14F-4D97-AF65-F5344CB8AC3E}">
        <p14:creationId xmlns:p14="http://schemas.microsoft.com/office/powerpoint/2010/main" val="2564535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CED87DE8-B350-4D38-B0D3-F6D5600033F2}" type="datetimeFigureOut">
              <a:rPr lang="en-IN" smtClean="0"/>
              <a:t>20-06-2022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021D453-C6F2-4951-B26B-A30231DD395F}" type="slidenum">
              <a:rPr lang="en-IN" smtClean="0"/>
              <a:t>‹#›</a:t>
            </a:fld>
            <a:endParaRPr lang="en-IN"/>
          </a:p>
        </p:txBody>
      </p:sp>
    </p:spTree>
    <p:extLst>
      <p:ext uri="{BB962C8B-B14F-4D97-AF65-F5344CB8AC3E}">
        <p14:creationId xmlns:p14="http://schemas.microsoft.com/office/powerpoint/2010/main" val="12696728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ED87DE8-B350-4D38-B0D3-F6D5600033F2}" type="datetimeFigureOut">
              <a:rPr lang="en-IN" smtClean="0"/>
              <a:t>20-06-2022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021D453-C6F2-4951-B26B-A30231DD395F}" type="slidenum">
              <a:rPr lang="en-IN" smtClean="0"/>
              <a:t>‹#›</a:t>
            </a:fld>
            <a:endParaRPr lang="en-IN"/>
          </a:p>
        </p:txBody>
      </p:sp>
    </p:spTree>
    <p:extLst>
      <p:ext uri="{BB962C8B-B14F-4D97-AF65-F5344CB8AC3E}">
        <p14:creationId xmlns:p14="http://schemas.microsoft.com/office/powerpoint/2010/main" val="28699421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p:cNvSpPr>
            <a:spLocks noGrp="1"/>
          </p:cNvSpPr>
          <p:nvPr>
            <p:ph type="dt" sz="half" idx="10"/>
          </p:nvPr>
        </p:nvSpPr>
        <p:spPr/>
        <p:txBody>
          <a:bodyPr/>
          <a:lstStyle/>
          <a:p>
            <a:fld id="{CED87DE8-B350-4D38-B0D3-F6D5600033F2}" type="datetimeFigureOut">
              <a:rPr lang="en-IN" smtClean="0"/>
              <a:t>20-06-2022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021D453-C6F2-4951-B26B-A30231DD395F}" type="slidenum">
              <a:rPr lang="en-IN" smtClean="0"/>
              <a:t>‹#›</a:t>
            </a:fld>
            <a:endParaRPr lang="en-IN"/>
          </a:p>
        </p:txBody>
      </p:sp>
    </p:spTree>
    <p:extLst>
      <p:ext uri="{BB962C8B-B14F-4D97-AF65-F5344CB8AC3E}">
        <p14:creationId xmlns:p14="http://schemas.microsoft.com/office/powerpoint/2010/main" val="23477784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p:cNvSpPr>
            <a:spLocks noGrp="1"/>
          </p:cNvSpPr>
          <p:nvPr>
            <p:ph type="dt" sz="half" idx="10"/>
          </p:nvPr>
        </p:nvSpPr>
        <p:spPr/>
        <p:txBody>
          <a:bodyPr/>
          <a:lstStyle/>
          <a:p>
            <a:fld id="{CED87DE8-B350-4D38-B0D3-F6D5600033F2}" type="datetimeFigureOut">
              <a:rPr lang="en-IN" smtClean="0"/>
              <a:t>20-06-2022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B021D453-C6F2-4951-B26B-A30231DD395F}" type="slidenum">
              <a:rPr lang="en-IN" smtClean="0"/>
              <a:t>‹#›</a:t>
            </a:fld>
            <a:endParaRPr lang="en-IN"/>
          </a:p>
        </p:txBody>
      </p:sp>
    </p:spTree>
    <p:extLst>
      <p:ext uri="{BB962C8B-B14F-4D97-AF65-F5344CB8AC3E}">
        <p14:creationId xmlns:p14="http://schemas.microsoft.com/office/powerpoint/2010/main" val="18663838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fld id="{CED87DE8-B350-4D38-B0D3-F6D5600033F2}" type="datetimeFigureOut">
              <a:rPr lang="en-IN" smtClean="0"/>
              <a:t>20-06-2022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B021D453-C6F2-4951-B26B-A30231DD395F}" type="slidenum">
              <a:rPr lang="en-IN" smtClean="0"/>
              <a:t>‹#›</a:t>
            </a:fld>
            <a:endParaRPr lang="en-IN"/>
          </a:p>
        </p:txBody>
      </p:sp>
    </p:spTree>
    <p:extLst>
      <p:ext uri="{BB962C8B-B14F-4D97-AF65-F5344CB8AC3E}">
        <p14:creationId xmlns:p14="http://schemas.microsoft.com/office/powerpoint/2010/main" val="4579146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ED87DE8-B350-4D38-B0D3-F6D5600033F2}" type="datetimeFigureOut">
              <a:rPr lang="en-IN" smtClean="0"/>
              <a:t>20-06-2022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B021D453-C6F2-4951-B26B-A30231DD395F}" type="slidenum">
              <a:rPr lang="en-IN" smtClean="0"/>
              <a:t>‹#›</a:t>
            </a:fld>
            <a:endParaRPr lang="en-IN"/>
          </a:p>
        </p:txBody>
      </p:sp>
    </p:spTree>
    <p:extLst>
      <p:ext uri="{BB962C8B-B14F-4D97-AF65-F5344CB8AC3E}">
        <p14:creationId xmlns:p14="http://schemas.microsoft.com/office/powerpoint/2010/main" val="33972048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ED87DE8-B350-4D38-B0D3-F6D5600033F2}" type="datetimeFigureOut">
              <a:rPr lang="en-IN" smtClean="0"/>
              <a:t>20-06-2022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021D453-C6F2-4951-B26B-A30231DD395F}" type="slidenum">
              <a:rPr lang="en-IN" smtClean="0"/>
              <a:t>‹#›</a:t>
            </a:fld>
            <a:endParaRPr lang="en-IN"/>
          </a:p>
        </p:txBody>
      </p:sp>
    </p:spTree>
    <p:extLst>
      <p:ext uri="{BB962C8B-B14F-4D97-AF65-F5344CB8AC3E}">
        <p14:creationId xmlns:p14="http://schemas.microsoft.com/office/powerpoint/2010/main" val="9147320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ED87DE8-B350-4D38-B0D3-F6D5600033F2}" type="datetimeFigureOut">
              <a:rPr lang="en-IN" smtClean="0"/>
              <a:t>20-06-2022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021D453-C6F2-4951-B26B-A30231DD395F}" type="slidenum">
              <a:rPr lang="en-IN" smtClean="0"/>
              <a:t>‹#›</a:t>
            </a:fld>
            <a:endParaRPr lang="en-IN"/>
          </a:p>
        </p:txBody>
      </p:sp>
    </p:spTree>
    <p:extLst>
      <p:ext uri="{BB962C8B-B14F-4D97-AF65-F5344CB8AC3E}">
        <p14:creationId xmlns:p14="http://schemas.microsoft.com/office/powerpoint/2010/main" val="28235524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ED87DE8-B350-4D38-B0D3-F6D5600033F2}" type="datetimeFigureOut">
              <a:rPr lang="en-IN" smtClean="0"/>
              <a:t>20-06-2022</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021D453-C6F2-4951-B26B-A30231DD395F}" type="slidenum">
              <a:rPr lang="en-IN" smtClean="0"/>
              <a:t>‹#›</a:t>
            </a:fld>
            <a:endParaRPr lang="en-IN"/>
          </a:p>
        </p:txBody>
      </p:sp>
    </p:spTree>
    <p:extLst>
      <p:ext uri="{BB962C8B-B14F-4D97-AF65-F5344CB8AC3E}">
        <p14:creationId xmlns:p14="http://schemas.microsoft.com/office/powerpoint/2010/main" val="400009939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1440"/>
            <a:ext cx="9144000" cy="6622869"/>
          </a:xfrm>
        </p:spPr>
        <p:txBody>
          <a:bodyPr>
            <a:normAutofit fontScale="90000"/>
          </a:bodyPr>
          <a:lstStyle/>
          <a:p>
            <a:br>
              <a:rPr lang="en-IN" sz="1600" b="1" dirty="0">
                <a:solidFill>
                  <a:schemeClr val="tx1">
                    <a:lumMod val="95000"/>
                    <a:lumOff val="5000"/>
                  </a:schemeClr>
                </a:solidFill>
                <a:latin typeface="Arial" panose="020B0604020202020204" pitchFamily="34" charset="0"/>
                <a:cs typeface="Arial" panose="020B0604020202020204" pitchFamily="34" charset="0"/>
              </a:rPr>
            </a:br>
            <a:br>
              <a:rPr lang="en-IN" sz="1600" b="1" dirty="0">
                <a:solidFill>
                  <a:schemeClr val="tx1">
                    <a:lumMod val="95000"/>
                    <a:lumOff val="5000"/>
                  </a:schemeClr>
                </a:solidFill>
                <a:latin typeface="Arial" panose="020B0604020202020204" pitchFamily="34" charset="0"/>
                <a:cs typeface="Arial" panose="020B0604020202020204" pitchFamily="34" charset="0"/>
              </a:rPr>
            </a:br>
            <a:br>
              <a:rPr lang="en-IN" sz="1600" b="1" dirty="0">
                <a:solidFill>
                  <a:schemeClr val="tx1">
                    <a:lumMod val="95000"/>
                    <a:lumOff val="5000"/>
                  </a:schemeClr>
                </a:solidFill>
                <a:latin typeface="Arial" panose="020B0604020202020204" pitchFamily="34" charset="0"/>
                <a:cs typeface="Arial" panose="020B0604020202020204" pitchFamily="34" charset="0"/>
              </a:rPr>
            </a:br>
            <a:br>
              <a:rPr lang="en-IN" sz="1700" b="1" dirty="0">
                <a:solidFill>
                  <a:schemeClr val="tx1">
                    <a:lumMod val="95000"/>
                    <a:lumOff val="5000"/>
                  </a:schemeClr>
                </a:solidFill>
                <a:latin typeface="Arial" panose="020B0604020202020204" pitchFamily="34" charset="0"/>
                <a:cs typeface="Arial" panose="020B0604020202020204" pitchFamily="34" charset="0"/>
              </a:rPr>
            </a:br>
            <a:br>
              <a:rPr lang="en-IN" sz="1700" b="1" dirty="0">
                <a:solidFill>
                  <a:schemeClr val="tx1">
                    <a:lumMod val="95000"/>
                    <a:lumOff val="5000"/>
                  </a:schemeClr>
                </a:solidFill>
                <a:latin typeface="Arial" panose="020B0604020202020204" pitchFamily="34" charset="0"/>
                <a:cs typeface="Arial" panose="020B0604020202020204" pitchFamily="34" charset="0"/>
              </a:rPr>
            </a:br>
            <a:r>
              <a:rPr lang="en-IN" sz="1700" b="1" dirty="0">
                <a:solidFill>
                  <a:schemeClr val="tx1">
                    <a:lumMod val="95000"/>
                    <a:lumOff val="5000"/>
                  </a:schemeClr>
                </a:solidFill>
                <a:latin typeface="Arial" panose="020B0604020202020204" pitchFamily="34" charset="0"/>
                <a:cs typeface="Arial" panose="020B0604020202020204" pitchFamily="34" charset="0"/>
              </a:rPr>
              <a:t>BATCH NUMBER: 9</a:t>
            </a:r>
            <a:br>
              <a:rPr lang="en-IN" sz="1700" b="1" dirty="0">
                <a:solidFill>
                  <a:schemeClr val="tx1">
                    <a:lumMod val="95000"/>
                    <a:lumOff val="5000"/>
                  </a:schemeClr>
                </a:solidFill>
                <a:latin typeface="Arial" panose="020B0604020202020204" pitchFamily="34" charset="0"/>
                <a:cs typeface="Arial" panose="020B0604020202020204" pitchFamily="34" charset="0"/>
              </a:rPr>
            </a:br>
            <a:br>
              <a:rPr lang="en-IN" sz="1700" dirty="0">
                <a:solidFill>
                  <a:schemeClr val="tx1">
                    <a:lumMod val="95000"/>
                    <a:lumOff val="5000"/>
                  </a:schemeClr>
                </a:solidFill>
                <a:latin typeface="Arial" panose="020B0604020202020204" pitchFamily="34" charset="0"/>
                <a:cs typeface="Arial" panose="020B0604020202020204" pitchFamily="34" charset="0"/>
              </a:rPr>
            </a:br>
            <a:r>
              <a:rPr lang="en-IN" sz="1700" b="1" dirty="0">
                <a:solidFill>
                  <a:schemeClr val="bg2">
                    <a:lumMod val="10000"/>
                  </a:schemeClr>
                </a:solidFill>
                <a:latin typeface="Arial" panose="020B0604020202020204" pitchFamily="34" charset="0"/>
                <a:cs typeface="Arial" panose="020B0604020202020204" pitchFamily="34" charset="0"/>
              </a:rPr>
              <a:t>PROJECT PRESENTATION:</a:t>
            </a:r>
            <a:br>
              <a:rPr lang="en-IN" sz="1700" b="1" dirty="0">
                <a:solidFill>
                  <a:schemeClr val="bg2">
                    <a:lumMod val="10000"/>
                  </a:schemeClr>
                </a:solidFill>
                <a:latin typeface="Arial" panose="020B0604020202020204" pitchFamily="34" charset="0"/>
                <a:cs typeface="Arial" panose="020B0604020202020204" pitchFamily="34" charset="0"/>
              </a:rPr>
            </a:br>
            <a:br>
              <a:rPr lang="en-IN" sz="1700" dirty="0">
                <a:solidFill>
                  <a:schemeClr val="bg2">
                    <a:lumMod val="10000"/>
                  </a:schemeClr>
                </a:solidFill>
                <a:latin typeface="Arial" panose="020B0604020202020204" pitchFamily="34" charset="0"/>
                <a:cs typeface="Arial" panose="020B0604020202020204" pitchFamily="34" charset="0"/>
              </a:rPr>
            </a:br>
            <a:r>
              <a:rPr lang="en-IN" sz="1700" dirty="0">
                <a:solidFill>
                  <a:schemeClr val="bg2">
                    <a:lumMod val="10000"/>
                  </a:schemeClr>
                </a:solidFill>
                <a:latin typeface="Arial" panose="020B0604020202020204" pitchFamily="34" charset="0"/>
                <a:cs typeface="Arial" panose="020B0604020202020204" pitchFamily="34" charset="0"/>
              </a:rPr>
              <a:t>SPEED DETECTION OF VEHICLE USING MACHINE LEARNING ALGORITHM</a:t>
            </a:r>
            <a:br>
              <a:rPr lang="en-IN" sz="1700" dirty="0">
                <a:solidFill>
                  <a:schemeClr val="bg2">
                    <a:lumMod val="10000"/>
                  </a:schemeClr>
                </a:solidFill>
                <a:latin typeface="Arial" panose="020B0604020202020204" pitchFamily="34" charset="0"/>
                <a:cs typeface="Arial" panose="020B0604020202020204" pitchFamily="34" charset="0"/>
              </a:rPr>
            </a:br>
            <a:br>
              <a:rPr lang="en-IN" sz="1700" dirty="0">
                <a:solidFill>
                  <a:schemeClr val="bg2">
                    <a:lumMod val="10000"/>
                  </a:schemeClr>
                </a:solidFill>
                <a:latin typeface="Arial" panose="020B0604020202020204" pitchFamily="34" charset="0"/>
                <a:cs typeface="Arial" panose="020B0604020202020204" pitchFamily="34" charset="0"/>
              </a:rPr>
            </a:br>
            <a:r>
              <a:rPr lang="en-IN" sz="1700" b="1" dirty="0">
                <a:solidFill>
                  <a:schemeClr val="bg2">
                    <a:lumMod val="10000"/>
                  </a:schemeClr>
                </a:solidFill>
                <a:latin typeface="Arial" panose="020B0604020202020204" pitchFamily="34" charset="0"/>
                <a:cs typeface="Arial" panose="020B0604020202020204" pitchFamily="34" charset="0"/>
              </a:rPr>
              <a:t>TEAM MEMBERS</a:t>
            </a:r>
            <a:br>
              <a:rPr lang="en-IN" sz="1700" b="1" dirty="0">
                <a:solidFill>
                  <a:schemeClr val="bg2">
                    <a:lumMod val="10000"/>
                  </a:schemeClr>
                </a:solidFill>
                <a:latin typeface="Arial" panose="020B0604020202020204" pitchFamily="34" charset="0"/>
                <a:cs typeface="Arial" panose="020B0604020202020204" pitchFamily="34" charset="0"/>
              </a:rPr>
            </a:br>
            <a:br>
              <a:rPr lang="en-IN" sz="1700" b="1" dirty="0">
                <a:solidFill>
                  <a:schemeClr val="bg2">
                    <a:lumMod val="10000"/>
                  </a:schemeClr>
                </a:solidFill>
                <a:latin typeface="Arial" panose="020B0604020202020204" pitchFamily="34" charset="0"/>
                <a:cs typeface="Arial" panose="020B0604020202020204" pitchFamily="34" charset="0"/>
              </a:rPr>
            </a:br>
            <a:r>
              <a:rPr lang="en-IN" sz="1700" dirty="0">
                <a:solidFill>
                  <a:schemeClr val="bg2">
                    <a:lumMod val="10000"/>
                  </a:schemeClr>
                </a:solidFill>
                <a:latin typeface="Arial" panose="020B0604020202020204" pitchFamily="34" charset="0"/>
                <a:cs typeface="Arial" panose="020B0604020202020204" pitchFamily="34" charset="0"/>
              </a:rPr>
              <a:t>RISHAV SURANA</a:t>
            </a:r>
            <a:br>
              <a:rPr lang="en-IN" sz="1700" dirty="0">
                <a:solidFill>
                  <a:schemeClr val="bg2">
                    <a:lumMod val="10000"/>
                  </a:schemeClr>
                </a:solidFill>
                <a:latin typeface="Arial" panose="020B0604020202020204" pitchFamily="34" charset="0"/>
                <a:cs typeface="Arial" panose="020B0604020202020204" pitchFamily="34" charset="0"/>
              </a:rPr>
            </a:br>
            <a:r>
              <a:rPr lang="en-IN" sz="1700" dirty="0">
                <a:solidFill>
                  <a:schemeClr val="bg2">
                    <a:lumMod val="10000"/>
                  </a:schemeClr>
                </a:solidFill>
                <a:latin typeface="Arial" panose="020B0604020202020204" pitchFamily="34" charset="0"/>
                <a:cs typeface="Arial" panose="020B0604020202020204" pitchFamily="34" charset="0"/>
              </a:rPr>
              <a:t>18BTRIS035</a:t>
            </a:r>
            <a:r>
              <a:rPr lang="en-IN" sz="1700" b="1" dirty="0">
                <a:solidFill>
                  <a:schemeClr val="bg2">
                    <a:lumMod val="10000"/>
                  </a:schemeClr>
                </a:solidFill>
                <a:latin typeface="Arial" panose="020B0604020202020204" pitchFamily="34" charset="0"/>
                <a:cs typeface="Arial" panose="020B0604020202020204" pitchFamily="34" charset="0"/>
              </a:rPr>
              <a:t> </a:t>
            </a:r>
            <a:br>
              <a:rPr lang="en-IN" sz="1700" dirty="0">
                <a:solidFill>
                  <a:schemeClr val="bg2">
                    <a:lumMod val="10000"/>
                  </a:schemeClr>
                </a:solidFill>
                <a:latin typeface="Arial" panose="020B0604020202020204" pitchFamily="34" charset="0"/>
                <a:cs typeface="Arial" panose="020B0604020202020204" pitchFamily="34" charset="0"/>
              </a:rPr>
            </a:br>
            <a:br>
              <a:rPr lang="en-IN" sz="1700" dirty="0">
                <a:solidFill>
                  <a:schemeClr val="bg2">
                    <a:lumMod val="10000"/>
                  </a:schemeClr>
                </a:solidFill>
                <a:latin typeface="Arial" panose="020B0604020202020204" pitchFamily="34" charset="0"/>
                <a:cs typeface="Arial" panose="020B0604020202020204" pitchFamily="34" charset="0"/>
              </a:rPr>
            </a:br>
            <a:r>
              <a:rPr lang="en-IN" sz="1700" dirty="0">
                <a:solidFill>
                  <a:schemeClr val="bg2">
                    <a:lumMod val="10000"/>
                  </a:schemeClr>
                </a:solidFill>
                <a:latin typeface="Arial" panose="020B0604020202020204" pitchFamily="34" charset="0"/>
                <a:cs typeface="Arial" panose="020B0604020202020204" pitchFamily="34" charset="0"/>
              </a:rPr>
              <a:t>SUSANTA SARKAR</a:t>
            </a:r>
            <a:br>
              <a:rPr lang="en-IN" sz="1700" dirty="0">
                <a:solidFill>
                  <a:schemeClr val="bg2">
                    <a:lumMod val="10000"/>
                  </a:schemeClr>
                </a:solidFill>
                <a:latin typeface="Arial" panose="020B0604020202020204" pitchFamily="34" charset="0"/>
                <a:cs typeface="Arial" panose="020B0604020202020204" pitchFamily="34" charset="0"/>
              </a:rPr>
            </a:br>
            <a:r>
              <a:rPr lang="en-IN" sz="1700" dirty="0">
                <a:solidFill>
                  <a:schemeClr val="bg2">
                    <a:lumMod val="10000"/>
                  </a:schemeClr>
                </a:solidFill>
                <a:latin typeface="Arial" panose="020B0604020202020204" pitchFamily="34" charset="0"/>
                <a:cs typeface="Arial" panose="020B0604020202020204" pitchFamily="34" charset="0"/>
              </a:rPr>
              <a:t>18BTRIS48</a:t>
            </a:r>
            <a:br>
              <a:rPr lang="en-IN" sz="1700" dirty="0">
                <a:solidFill>
                  <a:schemeClr val="bg2">
                    <a:lumMod val="10000"/>
                  </a:schemeClr>
                </a:solidFill>
                <a:latin typeface="Arial" panose="020B0604020202020204" pitchFamily="34" charset="0"/>
                <a:cs typeface="Arial" panose="020B0604020202020204" pitchFamily="34" charset="0"/>
              </a:rPr>
            </a:br>
            <a:br>
              <a:rPr lang="en-IN" sz="1700" dirty="0">
                <a:solidFill>
                  <a:schemeClr val="bg2">
                    <a:lumMod val="10000"/>
                  </a:schemeClr>
                </a:solidFill>
                <a:latin typeface="Arial" panose="020B0604020202020204" pitchFamily="34" charset="0"/>
                <a:cs typeface="Arial" panose="020B0604020202020204" pitchFamily="34" charset="0"/>
              </a:rPr>
            </a:br>
            <a:r>
              <a:rPr lang="en-IN" sz="1700" dirty="0">
                <a:solidFill>
                  <a:schemeClr val="bg2">
                    <a:lumMod val="10000"/>
                  </a:schemeClr>
                </a:solidFill>
                <a:latin typeface="Arial" panose="020B0604020202020204" pitchFamily="34" charset="0"/>
                <a:cs typeface="Arial" panose="020B0604020202020204" pitchFamily="34" charset="0"/>
              </a:rPr>
              <a:t>SIDDHARTH Kr HARLALKA</a:t>
            </a:r>
            <a:br>
              <a:rPr lang="en-IN" sz="1700" dirty="0">
                <a:solidFill>
                  <a:schemeClr val="bg2">
                    <a:lumMod val="10000"/>
                  </a:schemeClr>
                </a:solidFill>
                <a:latin typeface="Arial" panose="020B0604020202020204" pitchFamily="34" charset="0"/>
                <a:cs typeface="Arial" panose="020B0604020202020204" pitchFamily="34" charset="0"/>
              </a:rPr>
            </a:br>
            <a:r>
              <a:rPr lang="en-IN" sz="1700" dirty="0">
                <a:solidFill>
                  <a:schemeClr val="bg2">
                    <a:lumMod val="10000"/>
                  </a:schemeClr>
                </a:solidFill>
                <a:latin typeface="Arial" panose="020B0604020202020204" pitchFamily="34" charset="0"/>
                <a:cs typeface="Arial" panose="020B0604020202020204" pitchFamily="34" charset="0"/>
              </a:rPr>
              <a:t>18BTRIS066</a:t>
            </a:r>
            <a:br>
              <a:rPr lang="en-IN" sz="1700" dirty="0">
                <a:solidFill>
                  <a:schemeClr val="bg2">
                    <a:lumMod val="10000"/>
                  </a:schemeClr>
                </a:solidFill>
                <a:latin typeface="Arial" panose="020B0604020202020204" pitchFamily="34" charset="0"/>
                <a:cs typeface="Arial" panose="020B0604020202020204" pitchFamily="34" charset="0"/>
              </a:rPr>
            </a:br>
            <a:br>
              <a:rPr lang="en-IN" sz="1700" dirty="0">
                <a:solidFill>
                  <a:schemeClr val="bg2">
                    <a:lumMod val="10000"/>
                  </a:schemeClr>
                </a:solidFill>
                <a:latin typeface="Arial" panose="020B0604020202020204" pitchFamily="34" charset="0"/>
                <a:cs typeface="Arial" panose="020B0604020202020204" pitchFamily="34" charset="0"/>
              </a:rPr>
            </a:br>
            <a:r>
              <a:rPr lang="en-IN" sz="1700" dirty="0">
                <a:solidFill>
                  <a:schemeClr val="bg2">
                    <a:lumMod val="10000"/>
                  </a:schemeClr>
                </a:solidFill>
                <a:latin typeface="Arial" panose="020B0604020202020204" pitchFamily="34" charset="0"/>
                <a:cs typeface="Arial" panose="020B0604020202020204" pitchFamily="34" charset="0"/>
              </a:rPr>
              <a:t>SUJATA BUDHA</a:t>
            </a:r>
            <a:br>
              <a:rPr lang="en-IN" sz="1700" dirty="0">
                <a:solidFill>
                  <a:schemeClr val="bg2">
                    <a:lumMod val="10000"/>
                  </a:schemeClr>
                </a:solidFill>
                <a:latin typeface="Arial" panose="020B0604020202020204" pitchFamily="34" charset="0"/>
                <a:cs typeface="Arial" panose="020B0604020202020204" pitchFamily="34" charset="0"/>
              </a:rPr>
            </a:br>
            <a:r>
              <a:rPr lang="en-IN" sz="1700" dirty="0">
                <a:solidFill>
                  <a:schemeClr val="bg2">
                    <a:lumMod val="10000"/>
                  </a:schemeClr>
                </a:solidFill>
                <a:latin typeface="Arial" panose="020B0604020202020204" pitchFamily="34" charset="0"/>
                <a:cs typeface="Arial" panose="020B0604020202020204" pitchFamily="34" charset="0"/>
              </a:rPr>
              <a:t>18BTRIS065</a:t>
            </a:r>
            <a:br>
              <a:rPr lang="en-IN" sz="1700" dirty="0">
                <a:solidFill>
                  <a:schemeClr val="bg2">
                    <a:lumMod val="10000"/>
                  </a:schemeClr>
                </a:solidFill>
                <a:latin typeface="Arial" panose="020B0604020202020204" pitchFamily="34" charset="0"/>
                <a:cs typeface="Arial" panose="020B0604020202020204" pitchFamily="34" charset="0"/>
              </a:rPr>
            </a:br>
            <a:br>
              <a:rPr lang="en-IN" sz="1700" dirty="0">
                <a:solidFill>
                  <a:schemeClr val="bg2">
                    <a:lumMod val="10000"/>
                  </a:schemeClr>
                </a:solidFill>
                <a:latin typeface="Arial" panose="020B0604020202020204" pitchFamily="34" charset="0"/>
                <a:cs typeface="Arial" panose="020B0604020202020204" pitchFamily="34" charset="0"/>
              </a:rPr>
            </a:br>
            <a:r>
              <a:rPr lang="en-US" sz="1700" b="1" dirty="0">
                <a:solidFill>
                  <a:schemeClr val="bg2">
                    <a:lumMod val="10000"/>
                  </a:schemeClr>
                </a:solidFill>
                <a:latin typeface="Arial" panose="020B0604020202020204" pitchFamily="34" charset="0"/>
                <a:cs typeface="Arial" panose="020B0604020202020204" pitchFamily="34" charset="0"/>
              </a:rPr>
              <a:t>Guided by :Mr. Mathiyalagan R, Assistant professor, Dept. Of ISE, FET-Jain.</a:t>
            </a:r>
            <a:br>
              <a:rPr lang="en-IN" sz="1700" b="1" dirty="0">
                <a:solidFill>
                  <a:schemeClr val="bg2">
                    <a:lumMod val="10000"/>
                  </a:schemeClr>
                </a:solidFill>
                <a:latin typeface="Arial" panose="020B0604020202020204" pitchFamily="34" charset="0"/>
                <a:cs typeface="Arial" panose="020B0604020202020204" pitchFamily="34" charset="0"/>
              </a:rPr>
            </a:br>
            <a:br>
              <a:rPr lang="en-IN" sz="1700" b="1" dirty="0">
                <a:solidFill>
                  <a:schemeClr val="bg2">
                    <a:lumMod val="10000"/>
                  </a:schemeClr>
                </a:solidFill>
                <a:latin typeface="Arial" panose="020B0604020202020204" pitchFamily="34" charset="0"/>
                <a:cs typeface="Arial" panose="020B0604020202020204" pitchFamily="34" charset="0"/>
              </a:rPr>
            </a:br>
            <a:br>
              <a:rPr lang="en-IN" sz="1600" b="1" dirty="0">
                <a:solidFill>
                  <a:schemeClr val="tx1">
                    <a:lumMod val="95000"/>
                    <a:lumOff val="5000"/>
                  </a:schemeClr>
                </a:solidFill>
                <a:latin typeface="Arial" panose="020B0604020202020204" pitchFamily="34" charset="0"/>
                <a:cs typeface="Arial" panose="020B0604020202020204" pitchFamily="34" charset="0"/>
              </a:rPr>
            </a:br>
            <a:endParaRPr lang="en-IN" sz="1600" b="1" dirty="0">
              <a:solidFill>
                <a:schemeClr val="tx1">
                  <a:lumMod val="95000"/>
                  <a:lumOff val="5000"/>
                </a:schemeClr>
              </a:solidFill>
              <a:latin typeface="Arial" panose="020B0604020202020204" pitchFamily="34" charset="0"/>
              <a:cs typeface="Arial" panose="020B0604020202020204" pitchFamily="34" charset="0"/>
            </a:endParaRPr>
          </a:p>
        </p:txBody>
      </p:sp>
      <p:pic>
        <p:nvPicPr>
          <p:cNvPr id="5" name="Picture 4"/>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176587" y="91440"/>
            <a:ext cx="6096000" cy="908685"/>
          </a:xfrm>
          <a:prstGeom prst="rect">
            <a:avLst/>
          </a:prstGeom>
          <a:noFill/>
          <a:ln>
            <a:noFill/>
          </a:ln>
        </p:spPr>
      </p:pic>
    </p:spTree>
    <p:extLst>
      <p:ext uri="{BB962C8B-B14F-4D97-AF65-F5344CB8AC3E}">
        <p14:creationId xmlns:p14="http://schemas.microsoft.com/office/powerpoint/2010/main" val="17858541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335445736"/>
              </p:ext>
            </p:extLst>
          </p:nvPr>
        </p:nvGraphicFramePr>
        <p:xfrm>
          <a:off x="433252" y="297272"/>
          <a:ext cx="11438438" cy="6194968"/>
        </p:xfrm>
        <a:graphic>
          <a:graphicData uri="http://schemas.openxmlformats.org/drawingml/2006/table">
            <a:tbl>
              <a:tblPr firstRow="1" bandRow="1">
                <a:tableStyleId>{073A0DAA-6AF3-43AB-8588-CEC1D06C72B9}</a:tableStyleId>
              </a:tblPr>
              <a:tblGrid>
                <a:gridCol w="629912">
                  <a:extLst>
                    <a:ext uri="{9D8B030D-6E8A-4147-A177-3AD203B41FA5}">
                      <a16:colId xmlns:a16="http://schemas.microsoft.com/office/drawing/2014/main" val="3983158065"/>
                    </a:ext>
                  </a:extLst>
                </a:gridCol>
                <a:gridCol w="1927067">
                  <a:extLst>
                    <a:ext uri="{9D8B030D-6E8A-4147-A177-3AD203B41FA5}">
                      <a16:colId xmlns:a16="http://schemas.microsoft.com/office/drawing/2014/main" val="448330644"/>
                    </a:ext>
                  </a:extLst>
                </a:gridCol>
                <a:gridCol w="1779860">
                  <a:extLst>
                    <a:ext uri="{9D8B030D-6E8A-4147-A177-3AD203B41FA5}">
                      <a16:colId xmlns:a16="http://schemas.microsoft.com/office/drawing/2014/main" val="3607520490"/>
                    </a:ext>
                  </a:extLst>
                </a:gridCol>
                <a:gridCol w="1405153">
                  <a:extLst>
                    <a:ext uri="{9D8B030D-6E8A-4147-A177-3AD203B41FA5}">
                      <a16:colId xmlns:a16="http://schemas.microsoft.com/office/drawing/2014/main" val="3526554947"/>
                    </a:ext>
                  </a:extLst>
                </a:gridCol>
                <a:gridCol w="2609882">
                  <a:extLst>
                    <a:ext uri="{9D8B030D-6E8A-4147-A177-3AD203B41FA5}">
                      <a16:colId xmlns:a16="http://schemas.microsoft.com/office/drawing/2014/main" val="3404454906"/>
                    </a:ext>
                  </a:extLst>
                </a:gridCol>
                <a:gridCol w="3086564">
                  <a:extLst>
                    <a:ext uri="{9D8B030D-6E8A-4147-A177-3AD203B41FA5}">
                      <a16:colId xmlns:a16="http://schemas.microsoft.com/office/drawing/2014/main" val="2160875062"/>
                    </a:ext>
                  </a:extLst>
                </a:gridCol>
              </a:tblGrid>
              <a:tr h="1259437">
                <a:tc>
                  <a:txBody>
                    <a:bodyPr/>
                    <a:lstStyle/>
                    <a:p>
                      <a:r>
                        <a:rPr lang="en-IN" dirty="0"/>
                        <a:t>S.NO.</a:t>
                      </a:r>
                    </a:p>
                  </a:txBody>
                  <a:tcPr/>
                </a:tc>
                <a:tc>
                  <a:txBody>
                    <a:bodyPr/>
                    <a:lstStyle/>
                    <a:p>
                      <a:r>
                        <a:rPr lang="en-IN" dirty="0"/>
                        <a:t>TITLE</a:t>
                      </a:r>
                    </a:p>
                  </a:txBody>
                  <a:tcPr/>
                </a:tc>
                <a:tc>
                  <a:txBody>
                    <a:bodyPr/>
                    <a:lstStyle/>
                    <a:p>
                      <a:r>
                        <a:rPr lang="en-IN" dirty="0"/>
                        <a:t>AUTHOR(S)</a:t>
                      </a:r>
                    </a:p>
                  </a:txBody>
                  <a:tcPr/>
                </a:tc>
                <a:tc>
                  <a:txBody>
                    <a:bodyPr/>
                    <a:lstStyle/>
                    <a:p>
                      <a:r>
                        <a:rPr lang="en-IN" dirty="0"/>
                        <a:t>YEAR OF PUBLICATION</a:t>
                      </a:r>
                    </a:p>
                  </a:txBody>
                  <a:tcPr/>
                </a:tc>
                <a:tc>
                  <a:txBody>
                    <a:bodyPr/>
                    <a:lstStyle/>
                    <a:p>
                      <a:r>
                        <a:rPr lang="en-IN" dirty="0"/>
                        <a:t>METHODOLOGIES</a:t>
                      </a:r>
                    </a:p>
                  </a:txBody>
                  <a:tcPr/>
                </a:tc>
                <a:tc>
                  <a:txBody>
                    <a:bodyPr/>
                    <a:lstStyle/>
                    <a:p>
                      <a:r>
                        <a:rPr lang="en-IN" dirty="0"/>
                        <a:t>LIMITATIONS</a:t>
                      </a:r>
                    </a:p>
                  </a:txBody>
                  <a:tcPr/>
                </a:tc>
                <a:extLst>
                  <a:ext uri="{0D108BD9-81ED-4DB2-BD59-A6C34878D82A}">
                    <a16:rowId xmlns:a16="http://schemas.microsoft.com/office/drawing/2014/main" val="3776160318"/>
                  </a:ext>
                </a:extLst>
              </a:tr>
              <a:tr h="1641716">
                <a:tc>
                  <a:txBody>
                    <a:bodyPr/>
                    <a:lstStyle/>
                    <a:p>
                      <a:r>
                        <a:rPr lang="en-IN" dirty="0"/>
                        <a:t>10.</a:t>
                      </a:r>
                    </a:p>
                  </a:txBody>
                  <a:tcPr/>
                </a:tc>
                <a:tc>
                  <a:txBody>
                    <a:bodyPr/>
                    <a:lstStyle/>
                    <a:p>
                      <a:r>
                        <a:rPr lang="en-US" dirty="0"/>
                        <a:t>Speed Detection Camera System using Image Processing Techniques on Video Streams </a:t>
                      </a:r>
                    </a:p>
                  </a:txBody>
                  <a:tcPr/>
                </a:tc>
                <a:tc>
                  <a:txBody>
                    <a:bodyPr/>
                    <a:lstStyle/>
                    <a:p>
                      <a:r>
                        <a:rPr lang="en-US" dirty="0"/>
                        <a:t>Osman Ibrahim, Hazem </a:t>
                      </a:r>
                      <a:r>
                        <a:rPr lang="en-US" dirty="0" err="1"/>
                        <a:t>ElGendy</a:t>
                      </a:r>
                      <a:r>
                        <a:rPr lang="en-US" dirty="0"/>
                        <a:t>, and Ahmed M. </a:t>
                      </a:r>
                      <a:r>
                        <a:rPr lang="en-US" dirty="0" err="1"/>
                        <a:t>ElShafee</a:t>
                      </a:r>
                      <a:endParaRPr lang="en-US" dirty="0"/>
                    </a:p>
                  </a:txBody>
                  <a:tcPr/>
                </a:tc>
                <a:tc>
                  <a:txBody>
                    <a:bodyPr/>
                    <a:lstStyle/>
                    <a:p>
                      <a:r>
                        <a:rPr lang="en-US" dirty="0"/>
                        <a:t>2011</a:t>
                      </a:r>
                    </a:p>
                  </a:txBody>
                  <a:tcPr/>
                </a:tc>
                <a:tc>
                  <a:txBody>
                    <a:bodyPr/>
                    <a:lstStyle/>
                    <a:p>
                      <a:r>
                        <a:rPr lang="en-US" dirty="0"/>
                        <a:t>background subtraction technique with a three-frame differencing algorithm</a:t>
                      </a:r>
                    </a:p>
                  </a:txBody>
                  <a:tcPr/>
                </a:tc>
                <a:tc>
                  <a:txBody>
                    <a:bodyPr/>
                    <a:lstStyle/>
                    <a:p>
                      <a:r>
                        <a:rPr lang="en-US" dirty="0"/>
                        <a:t>Accuracy of frame differencing depends on object speed and frame rate</a:t>
                      </a:r>
                    </a:p>
                  </a:txBody>
                  <a:tcPr/>
                </a:tc>
                <a:extLst>
                  <a:ext uri="{0D108BD9-81ED-4DB2-BD59-A6C34878D82A}">
                    <a16:rowId xmlns:a16="http://schemas.microsoft.com/office/drawing/2014/main" val="238779032"/>
                  </a:ext>
                </a:extLst>
              </a:tr>
              <a:tr h="1439220">
                <a:tc>
                  <a:txBody>
                    <a:bodyPr/>
                    <a:lstStyle/>
                    <a:p>
                      <a:r>
                        <a:rPr lang="en-IN" dirty="0"/>
                        <a:t>11.</a:t>
                      </a:r>
                    </a:p>
                  </a:txBody>
                  <a:tcPr/>
                </a:tc>
                <a:tc>
                  <a:txBody>
                    <a:bodyPr/>
                    <a:lstStyle/>
                    <a:p>
                      <a:r>
                        <a:rPr lang="en-US" dirty="0"/>
                        <a:t>Vehicle Speed Detection in Video frames using Corner detection</a:t>
                      </a:r>
                    </a:p>
                  </a:txBody>
                  <a:tcPr/>
                </a:tc>
                <a:tc>
                  <a:txBody>
                    <a:bodyPr/>
                    <a:lstStyle/>
                    <a:p>
                      <a:r>
                        <a:rPr lang="en-US" dirty="0"/>
                        <a:t>Kiran Kumar KV, Pallavi Chandrakant, Santosh Kumar, Kushal KJ</a:t>
                      </a:r>
                    </a:p>
                  </a:txBody>
                  <a:tcPr/>
                </a:tc>
                <a:tc>
                  <a:txBody>
                    <a:bodyPr/>
                    <a:lstStyle/>
                    <a:p>
                      <a:r>
                        <a:rPr lang="en-US" dirty="0"/>
                        <a:t>2014</a:t>
                      </a:r>
                    </a:p>
                  </a:txBody>
                  <a:tcPr/>
                </a:tc>
                <a:tc>
                  <a:txBody>
                    <a:bodyPr/>
                    <a:lstStyle/>
                    <a:p>
                      <a:r>
                        <a:rPr lang="en-US" dirty="0"/>
                        <a:t>Computer vision, Frames subtraction, Edge detection, Image segmentation, Corner Detection</a:t>
                      </a:r>
                    </a:p>
                  </a:txBody>
                  <a:tcPr/>
                </a:tc>
                <a:tc>
                  <a:txBody>
                    <a:bodyPr/>
                    <a:lstStyle/>
                    <a:p>
                      <a:r>
                        <a:rPr lang="en-US" dirty="0"/>
                        <a:t>Efficiency goes down to multiple vehicles. Focus should be on a single vehicle</a:t>
                      </a:r>
                    </a:p>
                  </a:txBody>
                  <a:tcPr/>
                </a:tc>
                <a:extLst>
                  <a:ext uri="{0D108BD9-81ED-4DB2-BD59-A6C34878D82A}">
                    <a16:rowId xmlns:a16="http://schemas.microsoft.com/office/drawing/2014/main" val="2219194265"/>
                  </a:ext>
                </a:extLst>
              </a:tr>
              <a:tr h="1735131">
                <a:tc>
                  <a:txBody>
                    <a:bodyPr/>
                    <a:lstStyle/>
                    <a:p>
                      <a:r>
                        <a:rPr lang="en-IN" dirty="0"/>
                        <a:t>12.</a:t>
                      </a:r>
                    </a:p>
                  </a:txBody>
                  <a:tcPr/>
                </a:tc>
                <a:tc>
                  <a:txBody>
                    <a:bodyPr/>
                    <a:lstStyle/>
                    <a:p>
                      <a:r>
                        <a:rPr lang="en-US" dirty="0"/>
                        <a:t>VEHICLE SPEED ESTIMATION BY LICENSE PLATE DETECTION AND TRACKING</a:t>
                      </a:r>
                    </a:p>
                  </a:txBody>
                  <a:tcPr/>
                </a:tc>
                <a:tc>
                  <a:txBody>
                    <a:bodyPr/>
                    <a:lstStyle/>
                    <a:p>
                      <a:r>
                        <a:rPr lang="en-US" dirty="0" err="1"/>
                        <a:t>Diogo</a:t>
                      </a:r>
                      <a:r>
                        <a:rPr lang="en-US" dirty="0"/>
                        <a:t> C. </a:t>
                      </a:r>
                      <a:r>
                        <a:rPr lang="en-US" dirty="0" err="1"/>
                        <a:t>Luvizon</a:t>
                      </a:r>
                      <a:r>
                        <a:rPr lang="en-US" dirty="0"/>
                        <a:t>, Bogdan T. </a:t>
                      </a:r>
                      <a:r>
                        <a:rPr lang="en-US" dirty="0" err="1"/>
                        <a:t>Nassu</a:t>
                      </a:r>
                      <a:r>
                        <a:rPr lang="en-US" dirty="0"/>
                        <a:t> and Rodrigo </a:t>
                      </a:r>
                      <a:r>
                        <a:rPr lang="en-US" dirty="0" err="1"/>
                        <a:t>Minetto</a:t>
                      </a:r>
                      <a:endParaRPr lang="en-US" dirty="0"/>
                    </a:p>
                  </a:txBody>
                  <a:tcPr/>
                </a:tc>
                <a:tc>
                  <a:txBody>
                    <a:bodyPr/>
                    <a:lstStyle/>
                    <a:p>
                      <a:r>
                        <a:rPr lang="en-US" dirty="0"/>
                        <a:t>2014</a:t>
                      </a:r>
                    </a:p>
                  </a:txBody>
                  <a:tcPr/>
                </a:tc>
                <a:tc>
                  <a:txBody>
                    <a:bodyPr/>
                    <a:lstStyle/>
                    <a:p>
                      <a:r>
                        <a:rPr lang="en-US" dirty="0"/>
                        <a:t>SIFT and KLT algorithms, SNOOPERTEXT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Extracts data only when camera is closer to vehicle, errors on boundaries of moving object</a:t>
                      </a:r>
                    </a:p>
                  </a:txBody>
                  <a:tcPr/>
                </a:tc>
                <a:extLst>
                  <a:ext uri="{0D108BD9-81ED-4DB2-BD59-A6C34878D82A}">
                    <a16:rowId xmlns:a16="http://schemas.microsoft.com/office/drawing/2014/main" val="2735449952"/>
                  </a:ext>
                </a:extLst>
              </a:tr>
            </a:tbl>
          </a:graphicData>
        </a:graphic>
      </p:graphicFrame>
    </p:spTree>
    <p:extLst>
      <p:ext uri="{BB962C8B-B14F-4D97-AF65-F5344CB8AC3E}">
        <p14:creationId xmlns:p14="http://schemas.microsoft.com/office/powerpoint/2010/main" val="25623122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942274167"/>
              </p:ext>
            </p:extLst>
          </p:nvPr>
        </p:nvGraphicFramePr>
        <p:xfrm>
          <a:off x="328749" y="235129"/>
          <a:ext cx="11438438" cy="6222619"/>
        </p:xfrm>
        <a:graphic>
          <a:graphicData uri="http://schemas.openxmlformats.org/drawingml/2006/table">
            <a:tbl>
              <a:tblPr firstRow="1" bandRow="1">
                <a:tableStyleId>{073A0DAA-6AF3-43AB-8588-CEC1D06C72B9}</a:tableStyleId>
              </a:tblPr>
              <a:tblGrid>
                <a:gridCol w="629912">
                  <a:extLst>
                    <a:ext uri="{9D8B030D-6E8A-4147-A177-3AD203B41FA5}">
                      <a16:colId xmlns:a16="http://schemas.microsoft.com/office/drawing/2014/main" val="633588393"/>
                    </a:ext>
                  </a:extLst>
                </a:gridCol>
                <a:gridCol w="1927067">
                  <a:extLst>
                    <a:ext uri="{9D8B030D-6E8A-4147-A177-3AD203B41FA5}">
                      <a16:colId xmlns:a16="http://schemas.microsoft.com/office/drawing/2014/main" val="116856326"/>
                    </a:ext>
                  </a:extLst>
                </a:gridCol>
                <a:gridCol w="1779860">
                  <a:extLst>
                    <a:ext uri="{9D8B030D-6E8A-4147-A177-3AD203B41FA5}">
                      <a16:colId xmlns:a16="http://schemas.microsoft.com/office/drawing/2014/main" val="2795314243"/>
                    </a:ext>
                  </a:extLst>
                </a:gridCol>
                <a:gridCol w="1405153">
                  <a:extLst>
                    <a:ext uri="{9D8B030D-6E8A-4147-A177-3AD203B41FA5}">
                      <a16:colId xmlns:a16="http://schemas.microsoft.com/office/drawing/2014/main" val="3757064407"/>
                    </a:ext>
                  </a:extLst>
                </a:gridCol>
                <a:gridCol w="2609882">
                  <a:extLst>
                    <a:ext uri="{9D8B030D-6E8A-4147-A177-3AD203B41FA5}">
                      <a16:colId xmlns:a16="http://schemas.microsoft.com/office/drawing/2014/main" val="990696440"/>
                    </a:ext>
                  </a:extLst>
                </a:gridCol>
                <a:gridCol w="3086564">
                  <a:extLst>
                    <a:ext uri="{9D8B030D-6E8A-4147-A177-3AD203B41FA5}">
                      <a16:colId xmlns:a16="http://schemas.microsoft.com/office/drawing/2014/main" val="2243844999"/>
                    </a:ext>
                  </a:extLst>
                </a:gridCol>
              </a:tblGrid>
              <a:tr h="1189744">
                <a:tc>
                  <a:txBody>
                    <a:bodyPr/>
                    <a:lstStyle/>
                    <a:p>
                      <a:r>
                        <a:rPr lang="en-IN" dirty="0"/>
                        <a:t>S.NO.</a:t>
                      </a:r>
                    </a:p>
                  </a:txBody>
                  <a:tcPr/>
                </a:tc>
                <a:tc>
                  <a:txBody>
                    <a:bodyPr/>
                    <a:lstStyle/>
                    <a:p>
                      <a:r>
                        <a:rPr lang="en-IN" dirty="0"/>
                        <a:t>TITLE</a:t>
                      </a:r>
                    </a:p>
                  </a:txBody>
                  <a:tcPr/>
                </a:tc>
                <a:tc>
                  <a:txBody>
                    <a:bodyPr/>
                    <a:lstStyle/>
                    <a:p>
                      <a:r>
                        <a:rPr lang="en-IN" dirty="0"/>
                        <a:t>AUTHOR(S)</a:t>
                      </a:r>
                    </a:p>
                  </a:txBody>
                  <a:tcPr/>
                </a:tc>
                <a:tc>
                  <a:txBody>
                    <a:bodyPr/>
                    <a:lstStyle/>
                    <a:p>
                      <a:r>
                        <a:rPr lang="en-IN" dirty="0"/>
                        <a:t>YEAR OF PUBLICATION</a:t>
                      </a:r>
                    </a:p>
                  </a:txBody>
                  <a:tcPr/>
                </a:tc>
                <a:tc>
                  <a:txBody>
                    <a:bodyPr/>
                    <a:lstStyle/>
                    <a:p>
                      <a:r>
                        <a:rPr lang="en-IN" dirty="0"/>
                        <a:t>METHODOLOGIES</a:t>
                      </a:r>
                    </a:p>
                  </a:txBody>
                  <a:tcPr/>
                </a:tc>
                <a:tc>
                  <a:txBody>
                    <a:bodyPr/>
                    <a:lstStyle/>
                    <a:p>
                      <a:r>
                        <a:rPr lang="en-IN" dirty="0"/>
                        <a:t>LIMITATIONS</a:t>
                      </a:r>
                    </a:p>
                  </a:txBody>
                  <a:tcPr/>
                </a:tc>
                <a:extLst>
                  <a:ext uri="{0D108BD9-81ED-4DB2-BD59-A6C34878D82A}">
                    <a16:rowId xmlns:a16="http://schemas.microsoft.com/office/drawing/2014/main" val="3875844910"/>
                  </a:ext>
                </a:extLst>
              </a:tr>
              <a:tr h="1641220">
                <a:tc>
                  <a:txBody>
                    <a:bodyPr/>
                    <a:lstStyle/>
                    <a:p>
                      <a:r>
                        <a:rPr lang="en-US" dirty="0"/>
                        <a:t>13.</a:t>
                      </a:r>
                      <a:endParaRPr lang="en-IN" dirty="0"/>
                    </a:p>
                  </a:txBody>
                  <a:tcPr/>
                </a:tc>
                <a:tc>
                  <a:txBody>
                    <a:bodyPr/>
                    <a:lstStyle/>
                    <a:p>
                      <a:r>
                        <a:rPr lang="en-US" sz="1800" u="none" dirty="0">
                          <a:solidFill>
                            <a:schemeClr val="tx1">
                              <a:lumMod val="75000"/>
                              <a:lumOff val="25000"/>
                            </a:schemeClr>
                          </a:solidFill>
                          <a:latin typeface="Times New Roman" panose="02020603050405020304" pitchFamily="18" charset="0"/>
                          <a:cs typeface="Times New Roman" panose="02020603050405020304" pitchFamily="18" charset="0"/>
                        </a:rPr>
                        <a:t>Vehicle Classiﬁcation using Road Side Sensors and Feature-free Data Smashing Approach</a:t>
                      </a:r>
                      <a:endParaRPr lang="en-IN" u="none" dirty="0">
                        <a:solidFill>
                          <a:schemeClr val="tx1">
                            <a:lumMod val="75000"/>
                            <a:lumOff val="25000"/>
                          </a:schemeClr>
                        </a:solidFill>
                      </a:endParaRPr>
                    </a:p>
                  </a:txBody>
                  <a:tcPr/>
                </a:tc>
                <a:tc>
                  <a:txBody>
                    <a:bodyPr/>
                    <a:lstStyle/>
                    <a:p>
                      <a:r>
                        <a:rPr lang="en-IN" sz="1800" u="none" dirty="0">
                          <a:solidFill>
                            <a:schemeClr val="tx1">
                              <a:lumMod val="75000"/>
                              <a:lumOff val="25000"/>
                            </a:schemeClr>
                          </a:solidFill>
                          <a:latin typeface="Times New Roman" panose="02020603050405020304" pitchFamily="18" charset="0"/>
                          <a:cs typeface="Times New Roman" panose="02020603050405020304" pitchFamily="18" charset="0"/>
                        </a:rPr>
                        <a:t>Denis </a:t>
                      </a:r>
                      <a:r>
                        <a:rPr lang="en-IN" sz="1800" u="none" dirty="0" err="1">
                          <a:solidFill>
                            <a:schemeClr val="tx1">
                              <a:lumMod val="75000"/>
                              <a:lumOff val="25000"/>
                            </a:schemeClr>
                          </a:solidFill>
                          <a:latin typeface="Times New Roman" panose="02020603050405020304" pitchFamily="18" charset="0"/>
                          <a:cs typeface="Times New Roman" panose="02020603050405020304" pitchFamily="18" charset="0"/>
                        </a:rPr>
                        <a:t>Kleyko</a:t>
                      </a:r>
                      <a:r>
                        <a:rPr lang="en-IN" sz="1800" u="none" dirty="0">
                          <a:solidFill>
                            <a:schemeClr val="tx1">
                              <a:lumMod val="75000"/>
                              <a:lumOff val="25000"/>
                            </a:schemeClr>
                          </a:solidFill>
                          <a:latin typeface="Times New Roman" panose="02020603050405020304" pitchFamily="18" charset="0"/>
                          <a:cs typeface="Times New Roman" panose="02020603050405020304" pitchFamily="18" charset="0"/>
                        </a:rPr>
                        <a:t>, Roland Hostettler, Wolfgang </a:t>
                      </a:r>
                      <a:r>
                        <a:rPr lang="en-IN" sz="1800" u="none" dirty="0" err="1">
                          <a:solidFill>
                            <a:schemeClr val="tx1">
                              <a:lumMod val="75000"/>
                              <a:lumOff val="25000"/>
                            </a:schemeClr>
                          </a:solidFill>
                          <a:latin typeface="Times New Roman" panose="02020603050405020304" pitchFamily="18" charset="0"/>
                          <a:cs typeface="Times New Roman" panose="02020603050405020304" pitchFamily="18" charset="0"/>
                        </a:rPr>
                        <a:t>Birk</a:t>
                      </a:r>
                      <a:r>
                        <a:rPr lang="en-IN" sz="1800" u="none" dirty="0">
                          <a:solidFill>
                            <a:schemeClr val="tx1">
                              <a:lumMod val="75000"/>
                              <a:lumOff val="25000"/>
                            </a:schemeClr>
                          </a:solidFill>
                          <a:latin typeface="Times New Roman" panose="02020603050405020304" pitchFamily="18" charset="0"/>
                          <a:cs typeface="Times New Roman" panose="02020603050405020304" pitchFamily="18" charset="0"/>
                        </a:rPr>
                        <a:t>, and </a:t>
                      </a:r>
                      <a:r>
                        <a:rPr lang="en-IN" sz="1800" u="none" dirty="0" err="1">
                          <a:solidFill>
                            <a:schemeClr val="tx1">
                              <a:lumMod val="75000"/>
                              <a:lumOff val="25000"/>
                            </a:schemeClr>
                          </a:solidFill>
                          <a:latin typeface="Times New Roman" panose="02020603050405020304" pitchFamily="18" charset="0"/>
                          <a:cs typeface="Times New Roman" panose="02020603050405020304" pitchFamily="18" charset="0"/>
                        </a:rPr>
                        <a:t>Evgeny</a:t>
                      </a:r>
                      <a:r>
                        <a:rPr lang="en-IN" sz="1800" u="none" dirty="0">
                          <a:solidFill>
                            <a:schemeClr val="tx1">
                              <a:lumMod val="75000"/>
                              <a:lumOff val="25000"/>
                            </a:schemeClr>
                          </a:solidFill>
                          <a:latin typeface="Times New Roman" panose="02020603050405020304" pitchFamily="18" charset="0"/>
                          <a:cs typeface="Times New Roman" panose="02020603050405020304" pitchFamily="18" charset="0"/>
                        </a:rPr>
                        <a:t> </a:t>
                      </a:r>
                      <a:r>
                        <a:rPr lang="en-IN" sz="1800" u="none" dirty="0" err="1">
                          <a:solidFill>
                            <a:schemeClr val="tx1">
                              <a:lumMod val="75000"/>
                              <a:lumOff val="25000"/>
                            </a:schemeClr>
                          </a:solidFill>
                          <a:latin typeface="Times New Roman" panose="02020603050405020304" pitchFamily="18" charset="0"/>
                          <a:cs typeface="Times New Roman" panose="02020603050405020304" pitchFamily="18" charset="0"/>
                        </a:rPr>
                        <a:t>Osipov</a:t>
                      </a:r>
                      <a:r>
                        <a:rPr lang="en-IN" sz="1800" u="none" dirty="0">
                          <a:solidFill>
                            <a:schemeClr val="tx1">
                              <a:lumMod val="75000"/>
                              <a:lumOff val="25000"/>
                            </a:schemeClr>
                          </a:solidFill>
                          <a:latin typeface="Times New Roman" panose="02020603050405020304" pitchFamily="18" charset="0"/>
                          <a:cs typeface="Times New Roman" panose="02020603050405020304" pitchFamily="18" charset="0"/>
                        </a:rPr>
                        <a:t>.</a:t>
                      </a:r>
                      <a:endParaRPr lang="en-IN" u="none" dirty="0">
                        <a:solidFill>
                          <a:schemeClr val="tx1">
                            <a:lumMod val="75000"/>
                            <a:lumOff val="25000"/>
                          </a:schemeClr>
                        </a:solidFill>
                      </a:endParaRPr>
                    </a:p>
                  </a:txBody>
                  <a:tcPr/>
                </a:tc>
                <a:tc>
                  <a:txBody>
                    <a:bodyPr/>
                    <a:lstStyle/>
                    <a:p>
                      <a:r>
                        <a:rPr lang="en-IN" dirty="0">
                          <a:solidFill>
                            <a:schemeClr val="tx1">
                              <a:lumMod val="75000"/>
                              <a:lumOff val="25000"/>
                            </a:schemeClr>
                          </a:solidFill>
                        </a:rPr>
                        <a:t>2016</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u="none" dirty="0">
                          <a:solidFill>
                            <a:schemeClr val="tx1">
                              <a:lumMod val="75000"/>
                              <a:lumOff val="25000"/>
                            </a:schemeClr>
                          </a:solidFill>
                          <a:latin typeface="Times New Roman" panose="02020603050405020304" pitchFamily="18" charset="0"/>
                          <a:cs typeface="Times New Roman" panose="02020603050405020304" pitchFamily="18" charset="0"/>
                        </a:rPr>
                        <a:t>Data Smashing Approach,</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u="none" dirty="0">
                          <a:solidFill>
                            <a:schemeClr val="tx1">
                              <a:lumMod val="75000"/>
                              <a:lumOff val="25000"/>
                            </a:schemeClr>
                          </a:solidFill>
                          <a:latin typeface="Times New Roman" panose="02020603050405020304" pitchFamily="18" charset="0"/>
                          <a:cs typeface="Times New Roman" panose="02020603050405020304" pitchFamily="18" charset="0"/>
                        </a:rPr>
                        <a:t>KNN, </a:t>
                      </a:r>
                      <a:r>
                        <a:rPr lang="en-US" sz="1800" dirty="0">
                          <a:solidFill>
                            <a:schemeClr val="tx1">
                              <a:lumMod val="75000"/>
                              <a:lumOff val="25000"/>
                            </a:schemeClr>
                          </a:solidFill>
                          <a:latin typeface="Times New Roman" panose="02020603050405020304" pitchFamily="18" charset="0"/>
                          <a:cs typeface="Times New Roman" panose="02020603050405020304" pitchFamily="18" charset="0"/>
                        </a:rPr>
                        <a:t>SVM, Logical regression</a:t>
                      </a:r>
                      <a:endParaRPr lang="en-IN" u="none" dirty="0">
                        <a:solidFill>
                          <a:schemeClr val="tx1">
                            <a:lumMod val="75000"/>
                            <a:lumOff val="25000"/>
                          </a:schemeClr>
                        </a:solidFill>
                      </a:endParaRPr>
                    </a:p>
                  </a:txBody>
                  <a:tcPr/>
                </a:tc>
                <a:tc>
                  <a:txBody>
                    <a:bodyPr/>
                    <a:lstStyle/>
                    <a:p>
                      <a:r>
                        <a:rPr lang="en-US" sz="1800" b="0" i="0" kern="1200" dirty="0">
                          <a:solidFill>
                            <a:schemeClr val="tx1">
                              <a:lumMod val="75000"/>
                              <a:lumOff val="25000"/>
                            </a:schemeClr>
                          </a:solidFill>
                          <a:effectLst/>
                          <a:latin typeface="+mn-lt"/>
                          <a:ea typeface="+mn-ea"/>
                          <a:cs typeface="+mn-cs"/>
                        </a:rPr>
                        <a:t>Main drawback of data smashing usage is its moderate performance (76.8% vs. 93.4% for the</a:t>
                      </a:r>
                      <a:r>
                        <a:rPr lang="en-US" sz="1800" b="0" i="0" kern="1200" baseline="0" dirty="0">
                          <a:solidFill>
                            <a:schemeClr val="tx1">
                              <a:lumMod val="75000"/>
                              <a:lumOff val="25000"/>
                            </a:schemeClr>
                          </a:solidFill>
                          <a:effectLst/>
                          <a:latin typeface="+mn-lt"/>
                          <a:ea typeface="+mn-ea"/>
                          <a:cs typeface="+mn-cs"/>
                        </a:rPr>
                        <a:t> </a:t>
                      </a:r>
                      <a:r>
                        <a:rPr lang="en-US" sz="1800" b="0" i="0" kern="1200" dirty="0">
                          <a:solidFill>
                            <a:schemeClr val="tx1">
                              <a:lumMod val="75000"/>
                              <a:lumOff val="25000"/>
                            </a:schemeClr>
                          </a:solidFill>
                          <a:effectLst/>
                          <a:latin typeface="+mn-lt"/>
                          <a:ea typeface="+mn-ea"/>
                          <a:cs typeface="+mn-cs"/>
                        </a:rPr>
                        <a:t>state-of-the-art feature-based method)</a:t>
                      </a:r>
                      <a:r>
                        <a:rPr lang="en-US" sz="1800" b="0" i="0" kern="1200" baseline="0" dirty="0">
                          <a:solidFill>
                            <a:schemeClr val="tx1">
                              <a:lumMod val="75000"/>
                              <a:lumOff val="25000"/>
                            </a:schemeClr>
                          </a:solidFill>
                          <a:effectLst/>
                          <a:latin typeface="+mn-lt"/>
                          <a:ea typeface="+mn-ea"/>
                          <a:cs typeface="+mn-cs"/>
                        </a:rPr>
                        <a:t> shown for largest data.</a:t>
                      </a:r>
                      <a:endParaRPr lang="en-US" sz="1800" b="0" i="0" kern="1200" dirty="0">
                        <a:solidFill>
                          <a:schemeClr val="tx1">
                            <a:lumMod val="75000"/>
                            <a:lumOff val="25000"/>
                          </a:schemeClr>
                        </a:solidFill>
                        <a:effectLst/>
                        <a:latin typeface="+mn-lt"/>
                        <a:ea typeface="+mn-ea"/>
                        <a:cs typeface="+mn-cs"/>
                      </a:endParaRPr>
                    </a:p>
                  </a:txBody>
                  <a:tcPr/>
                </a:tc>
                <a:extLst>
                  <a:ext uri="{0D108BD9-81ED-4DB2-BD59-A6C34878D82A}">
                    <a16:rowId xmlns:a16="http://schemas.microsoft.com/office/drawing/2014/main" val="2022740835"/>
                  </a:ext>
                </a:extLst>
              </a:tr>
              <a:tr h="1382080">
                <a:tc>
                  <a:txBody>
                    <a:bodyPr/>
                    <a:lstStyle/>
                    <a:p>
                      <a:r>
                        <a:rPr lang="en-IN" dirty="0"/>
                        <a:t>14.</a:t>
                      </a:r>
                    </a:p>
                  </a:txBody>
                  <a:tcPr/>
                </a:tc>
                <a:tc>
                  <a:txBody>
                    <a:bodyPr/>
                    <a:lstStyle/>
                    <a:p>
                      <a:r>
                        <a:rPr lang="en-US" dirty="0"/>
                        <a:t>Speed Detection using Image Processing</a:t>
                      </a:r>
                    </a:p>
                  </a:txBody>
                  <a:tcPr/>
                </a:tc>
                <a:tc>
                  <a:txBody>
                    <a:bodyPr/>
                    <a:lstStyle/>
                    <a:p>
                      <a:r>
                        <a:rPr lang="en-US" dirty="0" err="1"/>
                        <a:t>Pranith</a:t>
                      </a:r>
                      <a:r>
                        <a:rPr lang="en-US" dirty="0"/>
                        <a:t> Kumar </a:t>
                      </a:r>
                      <a:r>
                        <a:rPr lang="en-US" dirty="0" err="1"/>
                        <a:t>Thadagoppula</a:t>
                      </a:r>
                      <a:r>
                        <a:rPr lang="en-US" dirty="0"/>
                        <a:t>, and Vikas Upadhyaya</a:t>
                      </a:r>
                    </a:p>
                  </a:txBody>
                  <a:tcPr/>
                </a:tc>
                <a:tc>
                  <a:txBody>
                    <a:bodyPr/>
                    <a:lstStyle/>
                    <a:p>
                      <a:r>
                        <a:rPr lang="en-US" dirty="0"/>
                        <a:t>2016</a:t>
                      </a:r>
                    </a:p>
                  </a:txBody>
                  <a:tcPr/>
                </a:tc>
                <a:tc>
                  <a:txBody>
                    <a:bodyPr/>
                    <a:lstStyle/>
                    <a:p>
                      <a:r>
                        <a:rPr lang="en-US" dirty="0" err="1"/>
                        <a:t>Matlab</a:t>
                      </a:r>
                      <a:r>
                        <a:rPr lang="en-US" dirty="0"/>
                        <a:t>, Image processing, background subtraction</a:t>
                      </a:r>
                    </a:p>
                  </a:txBody>
                  <a:tcPr/>
                </a:tc>
                <a:tc>
                  <a:txBody>
                    <a:bodyPr/>
                    <a:lstStyle/>
                    <a:p>
                      <a:r>
                        <a:rPr lang="en-US" dirty="0"/>
                        <a:t>Tracking the objects detected frame by frame</a:t>
                      </a:r>
                    </a:p>
                  </a:txBody>
                  <a:tcPr/>
                </a:tc>
                <a:extLst>
                  <a:ext uri="{0D108BD9-81ED-4DB2-BD59-A6C34878D82A}">
                    <a16:rowId xmlns:a16="http://schemas.microsoft.com/office/drawing/2014/main" val="105474905"/>
                  </a:ext>
                </a:extLst>
              </a:tr>
              <a:tr h="1639115">
                <a:tc>
                  <a:txBody>
                    <a:bodyPr/>
                    <a:lstStyle/>
                    <a:p>
                      <a:r>
                        <a:rPr lang="en-IN" dirty="0"/>
                        <a:t>15.</a:t>
                      </a:r>
                    </a:p>
                  </a:txBody>
                  <a:tcPr/>
                </a:tc>
                <a:tc>
                  <a:txBody>
                    <a:bodyPr/>
                    <a:lstStyle/>
                    <a:p>
                      <a:r>
                        <a:rPr lang="en-US" dirty="0"/>
                        <a:t>Vehicle Speed Estimation using Image Processing </a:t>
                      </a:r>
                    </a:p>
                  </a:txBody>
                  <a:tcPr/>
                </a:tc>
                <a:tc>
                  <a:txBody>
                    <a:bodyPr/>
                    <a:lstStyle/>
                    <a:p>
                      <a:r>
                        <a:rPr lang="en-US" dirty="0"/>
                        <a:t>Fatima </a:t>
                      </a:r>
                      <a:r>
                        <a:rPr lang="en-US" dirty="0" err="1"/>
                        <a:t>Afifah</a:t>
                      </a:r>
                      <a:r>
                        <a:rPr lang="en-US" dirty="0"/>
                        <a:t> , </a:t>
                      </a:r>
                      <a:r>
                        <a:rPr lang="en-US" dirty="0" err="1"/>
                        <a:t>Sharmin</a:t>
                      </a:r>
                      <a:r>
                        <a:rPr lang="en-US" dirty="0"/>
                        <a:t> Nasrin , Abdul Mukit1</a:t>
                      </a:r>
                    </a:p>
                  </a:txBody>
                  <a:tcPr/>
                </a:tc>
                <a:tc>
                  <a:txBody>
                    <a:bodyPr/>
                    <a:lstStyle/>
                    <a:p>
                      <a:r>
                        <a:rPr lang="en-US" dirty="0"/>
                        <a:t>2016</a:t>
                      </a:r>
                    </a:p>
                  </a:txBody>
                  <a:tcPr/>
                </a:tc>
                <a:tc>
                  <a:txBody>
                    <a:bodyPr/>
                    <a:lstStyle/>
                    <a:p>
                      <a:r>
                        <a:rPr lang="en-US" dirty="0"/>
                        <a:t>Image processing, Python, </a:t>
                      </a:r>
                      <a:r>
                        <a:rPr lang="en-US" dirty="0" err="1"/>
                        <a:t>Opencv</a:t>
                      </a:r>
                      <a:r>
                        <a:rPr lang="en-US" dirty="0"/>
                        <a:t> Lucas-</a:t>
                      </a:r>
                      <a:r>
                        <a:rPr lang="en-US" dirty="0" err="1"/>
                        <a:t>Kanade</a:t>
                      </a:r>
                      <a:r>
                        <a:rPr lang="en-US" dirty="0"/>
                        <a:t>-</a:t>
                      </a:r>
                      <a:r>
                        <a:rPr lang="en-US" dirty="0" err="1"/>
                        <a:t>Tomasi</a:t>
                      </a:r>
                      <a:r>
                        <a:rPr lang="en-US" dirty="0"/>
                        <a:t> algorithm</a:t>
                      </a:r>
                    </a:p>
                  </a:txBody>
                  <a:tcPr/>
                </a:tc>
                <a:tc>
                  <a:txBody>
                    <a:bodyPr/>
                    <a:lstStyle/>
                    <a:p>
                      <a:r>
                        <a:rPr lang="en-US" dirty="0"/>
                        <a:t>Vehicle might go undetected</a:t>
                      </a:r>
                    </a:p>
                  </a:txBody>
                  <a:tcPr/>
                </a:tc>
                <a:extLst>
                  <a:ext uri="{0D108BD9-81ED-4DB2-BD59-A6C34878D82A}">
                    <a16:rowId xmlns:a16="http://schemas.microsoft.com/office/drawing/2014/main" val="176533665"/>
                  </a:ext>
                </a:extLst>
              </a:tr>
            </a:tbl>
          </a:graphicData>
        </a:graphic>
      </p:graphicFrame>
    </p:spTree>
    <p:extLst>
      <p:ext uri="{BB962C8B-B14F-4D97-AF65-F5344CB8AC3E}">
        <p14:creationId xmlns:p14="http://schemas.microsoft.com/office/powerpoint/2010/main" val="8408898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2839725568"/>
              </p:ext>
            </p:extLst>
          </p:nvPr>
        </p:nvGraphicFramePr>
        <p:xfrm>
          <a:off x="367936" y="143692"/>
          <a:ext cx="11453949" cy="6510953"/>
        </p:xfrm>
        <a:graphic>
          <a:graphicData uri="http://schemas.openxmlformats.org/drawingml/2006/table">
            <a:tbl>
              <a:tblPr firstRow="1" bandRow="1">
                <a:tableStyleId>{073A0DAA-6AF3-43AB-8588-CEC1D06C72B9}</a:tableStyleId>
              </a:tblPr>
              <a:tblGrid>
                <a:gridCol w="656882">
                  <a:extLst>
                    <a:ext uri="{9D8B030D-6E8A-4147-A177-3AD203B41FA5}">
                      <a16:colId xmlns:a16="http://schemas.microsoft.com/office/drawing/2014/main" val="1257823641"/>
                    </a:ext>
                  </a:extLst>
                </a:gridCol>
                <a:gridCol w="2009574">
                  <a:extLst>
                    <a:ext uri="{9D8B030D-6E8A-4147-A177-3AD203B41FA5}">
                      <a16:colId xmlns:a16="http://schemas.microsoft.com/office/drawing/2014/main" val="2547320425"/>
                    </a:ext>
                  </a:extLst>
                </a:gridCol>
                <a:gridCol w="1856064">
                  <a:extLst>
                    <a:ext uri="{9D8B030D-6E8A-4147-A177-3AD203B41FA5}">
                      <a16:colId xmlns:a16="http://schemas.microsoft.com/office/drawing/2014/main" val="3077839489"/>
                    </a:ext>
                  </a:extLst>
                </a:gridCol>
                <a:gridCol w="1465314">
                  <a:extLst>
                    <a:ext uri="{9D8B030D-6E8A-4147-A177-3AD203B41FA5}">
                      <a16:colId xmlns:a16="http://schemas.microsoft.com/office/drawing/2014/main" val="500038928"/>
                    </a:ext>
                  </a:extLst>
                </a:gridCol>
                <a:gridCol w="2721624">
                  <a:extLst>
                    <a:ext uri="{9D8B030D-6E8A-4147-A177-3AD203B41FA5}">
                      <a16:colId xmlns:a16="http://schemas.microsoft.com/office/drawing/2014/main" val="2710265725"/>
                    </a:ext>
                  </a:extLst>
                </a:gridCol>
                <a:gridCol w="2744491">
                  <a:extLst>
                    <a:ext uri="{9D8B030D-6E8A-4147-A177-3AD203B41FA5}">
                      <a16:colId xmlns:a16="http://schemas.microsoft.com/office/drawing/2014/main" val="3714886499"/>
                    </a:ext>
                  </a:extLst>
                </a:gridCol>
              </a:tblGrid>
              <a:tr h="1137885">
                <a:tc>
                  <a:txBody>
                    <a:bodyPr/>
                    <a:lstStyle/>
                    <a:p>
                      <a:r>
                        <a:rPr lang="en-IN" dirty="0"/>
                        <a:t>S.NO.</a:t>
                      </a:r>
                    </a:p>
                  </a:txBody>
                  <a:tcPr/>
                </a:tc>
                <a:tc>
                  <a:txBody>
                    <a:bodyPr/>
                    <a:lstStyle/>
                    <a:p>
                      <a:r>
                        <a:rPr lang="en-IN" dirty="0"/>
                        <a:t>TITLE</a:t>
                      </a:r>
                    </a:p>
                  </a:txBody>
                  <a:tcPr/>
                </a:tc>
                <a:tc>
                  <a:txBody>
                    <a:bodyPr/>
                    <a:lstStyle/>
                    <a:p>
                      <a:r>
                        <a:rPr lang="en-IN" dirty="0"/>
                        <a:t>AUTHOR(S)</a:t>
                      </a:r>
                    </a:p>
                  </a:txBody>
                  <a:tcPr/>
                </a:tc>
                <a:tc>
                  <a:txBody>
                    <a:bodyPr/>
                    <a:lstStyle/>
                    <a:p>
                      <a:r>
                        <a:rPr lang="en-IN" dirty="0"/>
                        <a:t>YEAR OF PUBLICATION</a:t>
                      </a:r>
                    </a:p>
                  </a:txBody>
                  <a:tcPr/>
                </a:tc>
                <a:tc>
                  <a:txBody>
                    <a:bodyPr/>
                    <a:lstStyle/>
                    <a:p>
                      <a:r>
                        <a:rPr lang="en-IN" dirty="0"/>
                        <a:t>METHODOLOGIES</a:t>
                      </a:r>
                    </a:p>
                  </a:txBody>
                  <a:tcPr/>
                </a:tc>
                <a:tc>
                  <a:txBody>
                    <a:bodyPr/>
                    <a:lstStyle/>
                    <a:p>
                      <a:r>
                        <a:rPr lang="en-IN" dirty="0"/>
                        <a:t>LIMITATIONS</a:t>
                      </a:r>
                    </a:p>
                  </a:txBody>
                  <a:tcPr/>
                </a:tc>
                <a:extLst>
                  <a:ext uri="{0D108BD9-81ED-4DB2-BD59-A6C34878D82A}">
                    <a16:rowId xmlns:a16="http://schemas.microsoft.com/office/drawing/2014/main" val="1941133366"/>
                  </a:ext>
                </a:extLst>
              </a:tr>
              <a:tr h="1601081">
                <a:tc>
                  <a:txBody>
                    <a:bodyPr/>
                    <a:lstStyle/>
                    <a:p>
                      <a:r>
                        <a:rPr lang="en-IN" dirty="0"/>
                        <a:t>16.</a:t>
                      </a:r>
                    </a:p>
                  </a:txBody>
                  <a:tcPr/>
                </a:tc>
                <a:tc>
                  <a:txBody>
                    <a:bodyPr/>
                    <a:lstStyle/>
                    <a:p>
                      <a:r>
                        <a:rPr lang="en-US" dirty="0"/>
                        <a:t>RESEARCH OF VEHICLE SPEED DETECTION ALGORITHM IN VIDEO SURVEILLANCE </a:t>
                      </a:r>
                    </a:p>
                  </a:txBody>
                  <a:tcPr/>
                </a:tc>
                <a:tc>
                  <a:txBody>
                    <a:bodyPr/>
                    <a:lstStyle/>
                    <a:p>
                      <a:r>
                        <a:rPr lang="en-US" dirty="0" err="1"/>
                        <a:t>Jin-xiang</a:t>
                      </a:r>
                      <a:r>
                        <a:rPr lang="en-US" dirty="0"/>
                        <a:t> Wang</a:t>
                      </a:r>
                    </a:p>
                  </a:txBody>
                  <a:tcPr/>
                </a:tc>
                <a:tc>
                  <a:txBody>
                    <a:bodyPr/>
                    <a:lstStyle/>
                    <a:p>
                      <a:r>
                        <a:rPr lang="en-US" dirty="0"/>
                        <a:t>2016</a:t>
                      </a:r>
                    </a:p>
                  </a:txBody>
                  <a:tcPr/>
                </a:tc>
                <a:tc>
                  <a:txBody>
                    <a:bodyPr/>
                    <a:lstStyle/>
                    <a:p>
                      <a:r>
                        <a:rPr lang="en-US" dirty="0"/>
                        <a:t>three frame difference method and the background difference method</a:t>
                      </a:r>
                    </a:p>
                  </a:txBody>
                  <a:tcPr/>
                </a:tc>
                <a:tc>
                  <a:txBody>
                    <a:bodyPr/>
                    <a:lstStyle/>
                    <a:p>
                      <a:r>
                        <a:rPr lang="en-US" dirty="0"/>
                        <a:t>unable to get complete boundary information of moving object, sensitive to changes of the light, weather and other environmental conditions. </a:t>
                      </a:r>
                    </a:p>
                  </a:txBody>
                  <a:tcPr/>
                </a:tc>
                <a:extLst>
                  <a:ext uri="{0D108BD9-81ED-4DB2-BD59-A6C34878D82A}">
                    <a16:rowId xmlns:a16="http://schemas.microsoft.com/office/drawing/2014/main" val="2926809920"/>
                  </a:ext>
                </a:extLst>
              </a:tr>
              <a:tr h="1853883">
                <a:tc>
                  <a:txBody>
                    <a:bodyPr/>
                    <a:lstStyle/>
                    <a:p>
                      <a:r>
                        <a:rPr lang="en-IN" dirty="0"/>
                        <a:t>17.</a:t>
                      </a:r>
                    </a:p>
                  </a:txBody>
                  <a:tcPr/>
                </a:tc>
                <a:tc>
                  <a:txBody>
                    <a:bodyPr/>
                    <a:lstStyle/>
                    <a:p>
                      <a:r>
                        <a:rPr lang="en-US" sz="1800" u="none" dirty="0">
                          <a:solidFill>
                            <a:schemeClr val="tx1">
                              <a:lumMod val="75000"/>
                              <a:lumOff val="25000"/>
                            </a:schemeClr>
                          </a:solidFill>
                          <a:latin typeface="Times New Roman" panose="02020603050405020304" pitchFamily="18" charset="0"/>
                          <a:cs typeface="Times New Roman" panose="02020603050405020304" pitchFamily="18" charset="0"/>
                        </a:rPr>
                        <a:t>Distributed and collaborative real-time vehicle detection and classification over the video streams</a:t>
                      </a:r>
                      <a:endParaRPr lang="en-US" u="none" dirty="0">
                        <a:solidFill>
                          <a:schemeClr val="tx1">
                            <a:lumMod val="75000"/>
                            <a:lumOff val="25000"/>
                          </a:schemeClr>
                        </a:solidFill>
                      </a:endParaRPr>
                    </a:p>
                  </a:txBody>
                  <a:tcPr/>
                </a:tc>
                <a:tc>
                  <a:txBody>
                    <a:bodyPr/>
                    <a:lstStyle/>
                    <a:p>
                      <a:r>
                        <a:rPr lang="en-IN" sz="1800" u="none" dirty="0" err="1">
                          <a:solidFill>
                            <a:schemeClr val="tx1">
                              <a:lumMod val="75000"/>
                              <a:lumOff val="25000"/>
                            </a:schemeClr>
                          </a:solidFill>
                        </a:rPr>
                        <a:t>Seda</a:t>
                      </a:r>
                      <a:r>
                        <a:rPr lang="en-IN" sz="1800" u="none" dirty="0">
                          <a:solidFill>
                            <a:schemeClr val="tx1">
                              <a:lumMod val="75000"/>
                              <a:lumOff val="25000"/>
                            </a:schemeClr>
                          </a:solidFill>
                        </a:rPr>
                        <a:t> Kul, </a:t>
                      </a:r>
                      <a:r>
                        <a:rPr lang="en-IN" sz="1800" u="none" dirty="0" err="1">
                          <a:solidFill>
                            <a:schemeClr val="tx1">
                              <a:lumMod val="75000"/>
                              <a:lumOff val="25000"/>
                            </a:schemeClr>
                          </a:solidFill>
                        </a:rPr>
                        <a:t>Süleyman</a:t>
                      </a:r>
                      <a:r>
                        <a:rPr lang="en-IN" sz="1800" u="none" dirty="0">
                          <a:solidFill>
                            <a:schemeClr val="tx1">
                              <a:lumMod val="75000"/>
                              <a:lumOff val="25000"/>
                            </a:schemeClr>
                          </a:solidFill>
                        </a:rPr>
                        <a:t> </a:t>
                      </a:r>
                      <a:r>
                        <a:rPr lang="en-IN" sz="1800" u="none" dirty="0" err="1">
                          <a:solidFill>
                            <a:schemeClr val="tx1">
                              <a:lumMod val="75000"/>
                              <a:lumOff val="25000"/>
                            </a:schemeClr>
                          </a:solidFill>
                        </a:rPr>
                        <a:t>Eken</a:t>
                      </a:r>
                      <a:r>
                        <a:rPr lang="en-IN" sz="1800" u="none" dirty="0">
                          <a:solidFill>
                            <a:schemeClr val="tx1">
                              <a:lumMod val="75000"/>
                              <a:lumOff val="25000"/>
                            </a:schemeClr>
                          </a:solidFill>
                        </a:rPr>
                        <a:t>, Ahmet </a:t>
                      </a:r>
                      <a:r>
                        <a:rPr lang="en-IN" sz="1800" u="none" dirty="0" err="1">
                          <a:solidFill>
                            <a:schemeClr val="tx1">
                              <a:lumMod val="75000"/>
                              <a:lumOff val="25000"/>
                            </a:schemeClr>
                          </a:solidFill>
                        </a:rPr>
                        <a:t>Saya</a:t>
                      </a:r>
                      <a:r>
                        <a:rPr lang="en-IN" sz="1800" u="none" dirty="0">
                          <a:solidFill>
                            <a:schemeClr val="tx1">
                              <a:lumMod val="75000"/>
                              <a:lumOff val="25000"/>
                            </a:schemeClr>
                          </a:solidFill>
                        </a:rPr>
                        <a:t>.</a:t>
                      </a:r>
                      <a:endParaRPr lang="en-US" u="none" dirty="0">
                        <a:solidFill>
                          <a:schemeClr val="tx1">
                            <a:lumMod val="75000"/>
                            <a:lumOff val="25000"/>
                          </a:schemeClr>
                        </a:solidFill>
                      </a:endParaRPr>
                    </a:p>
                  </a:txBody>
                  <a:tcPr/>
                </a:tc>
                <a:tc>
                  <a:txBody>
                    <a:bodyPr/>
                    <a:lstStyle/>
                    <a:p>
                      <a:r>
                        <a:rPr lang="en-IN" sz="1800" b="0" i="0" kern="1200" dirty="0">
                          <a:solidFill>
                            <a:schemeClr val="tx1">
                              <a:lumMod val="75000"/>
                              <a:lumOff val="25000"/>
                            </a:schemeClr>
                          </a:solidFill>
                          <a:effectLst/>
                          <a:latin typeface="+mn-lt"/>
                          <a:ea typeface="+mn-ea"/>
                          <a:cs typeface="+mn-cs"/>
                        </a:rPr>
                        <a:t>2017 </a:t>
                      </a:r>
                      <a:endParaRPr lang="en-US" dirty="0">
                        <a:solidFill>
                          <a:schemeClr val="tx1">
                            <a:lumMod val="75000"/>
                            <a:lumOff val="25000"/>
                          </a:schemeClr>
                        </a:solidFill>
                      </a:endParaRPr>
                    </a:p>
                  </a:txBody>
                  <a:tcPr/>
                </a:tc>
                <a:tc>
                  <a:txBody>
                    <a:bodyPr/>
                    <a:lstStyle/>
                    <a:p>
                      <a:r>
                        <a:rPr lang="en-IN" sz="1800" b="0" i="0" kern="1200" dirty="0">
                          <a:solidFill>
                            <a:schemeClr val="tx1">
                              <a:lumMod val="75000"/>
                              <a:lumOff val="25000"/>
                            </a:schemeClr>
                          </a:solidFill>
                          <a:effectLst/>
                          <a:latin typeface="+mn-lt"/>
                          <a:ea typeface="+mn-ea"/>
                          <a:cs typeface="+mn-cs"/>
                        </a:rPr>
                        <a:t>Background subtraction</a:t>
                      </a:r>
                    </a:p>
                    <a:p>
                      <a:r>
                        <a:rPr lang="en-IN" sz="1800" b="0" i="0" kern="1200" dirty="0">
                          <a:solidFill>
                            <a:schemeClr val="tx1">
                              <a:lumMod val="75000"/>
                              <a:lumOff val="25000"/>
                            </a:schemeClr>
                          </a:solidFill>
                          <a:effectLst/>
                          <a:latin typeface="+mn-lt"/>
                          <a:ea typeface="+mn-ea"/>
                          <a:cs typeface="+mn-cs"/>
                        </a:rPr>
                        <a:t>SIFT and SURFs</a:t>
                      </a:r>
                    </a:p>
                  </a:txBody>
                  <a:tcPr/>
                </a:tc>
                <a:tc>
                  <a:txBody>
                    <a:bodyPr/>
                    <a:lstStyle/>
                    <a:p>
                      <a:r>
                        <a:rPr lang="en-US" sz="1800" b="0" i="0" kern="1200" dirty="0">
                          <a:solidFill>
                            <a:schemeClr val="tx1">
                              <a:lumMod val="75000"/>
                              <a:lumOff val="25000"/>
                            </a:schemeClr>
                          </a:solidFill>
                          <a:effectLst/>
                          <a:latin typeface="+mn-lt"/>
                          <a:ea typeface="+mn-ea"/>
                          <a:cs typeface="+mn-cs"/>
                        </a:rPr>
                        <a:t>It is only applicable for distributed real-time framework for vehicle detection and classification over the surveillance video streams.</a:t>
                      </a:r>
                      <a:endParaRPr lang="en-US" dirty="0">
                        <a:solidFill>
                          <a:schemeClr val="tx1">
                            <a:lumMod val="75000"/>
                            <a:lumOff val="25000"/>
                          </a:schemeClr>
                        </a:solidFill>
                      </a:endParaRPr>
                    </a:p>
                  </a:txBody>
                  <a:tcPr/>
                </a:tc>
                <a:extLst>
                  <a:ext uri="{0D108BD9-81ED-4DB2-BD59-A6C34878D82A}">
                    <a16:rowId xmlns:a16="http://schemas.microsoft.com/office/drawing/2014/main" val="2724280792"/>
                  </a:ext>
                </a:extLst>
              </a:tr>
              <a:tr h="1781825">
                <a:tc>
                  <a:txBody>
                    <a:bodyPr/>
                    <a:lstStyle/>
                    <a:p>
                      <a:r>
                        <a:rPr lang="en-IN" dirty="0"/>
                        <a:t>18.</a:t>
                      </a:r>
                    </a:p>
                  </a:txBody>
                  <a:tcPr/>
                </a:tc>
                <a:tc>
                  <a:txBody>
                    <a:bodyPr/>
                    <a:lstStyle/>
                    <a:p>
                      <a:r>
                        <a:rPr lang="en-US" dirty="0"/>
                        <a:t>Vehicle Speed Detection from Camera Stream Using Image Processing Methods</a:t>
                      </a:r>
                    </a:p>
                  </a:txBody>
                  <a:tcPr/>
                </a:tc>
                <a:tc>
                  <a:txBody>
                    <a:bodyPr/>
                    <a:lstStyle/>
                    <a:p>
                      <a:r>
                        <a:rPr lang="en-US" dirty="0" err="1"/>
                        <a:t>Jozef</a:t>
                      </a:r>
                      <a:r>
                        <a:rPr lang="en-US" dirty="0"/>
                        <a:t> </a:t>
                      </a:r>
                      <a:r>
                        <a:rPr lang="en-US" dirty="0" err="1"/>
                        <a:t>Gerát</a:t>
                      </a:r>
                      <a:r>
                        <a:rPr lang="en-US" dirty="0"/>
                        <a:t>, Dominik </a:t>
                      </a:r>
                      <a:r>
                        <a:rPr lang="en-US" dirty="0" err="1"/>
                        <a:t>Sopiak</a:t>
                      </a:r>
                      <a:r>
                        <a:rPr lang="en-US" dirty="0"/>
                        <a:t>, </a:t>
                      </a:r>
                      <a:r>
                        <a:rPr lang="en-US" dirty="0" err="1"/>
                        <a:t>Miloš</a:t>
                      </a:r>
                      <a:r>
                        <a:rPr lang="en-US" dirty="0"/>
                        <a:t> </a:t>
                      </a:r>
                      <a:r>
                        <a:rPr lang="en-US" dirty="0" err="1"/>
                        <a:t>Oravec</a:t>
                      </a:r>
                      <a:r>
                        <a:rPr lang="en-US" dirty="0"/>
                        <a:t>, </a:t>
                      </a:r>
                      <a:r>
                        <a:rPr lang="en-US" dirty="0" err="1"/>
                        <a:t>Jarmila</a:t>
                      </a:r>
                      <a:r>
                        <a:rPr lang="en-US" dirty="0"/>
                        <a:t> </a:t>
                      </a:r>
                      <a:r>
                        <a:rPr lang="en-US" dirty="0" err="1"/>
                        <a:t>Pavlovicová</a:t>
                      </a:r>
                      <a:endParaRPr lang="en-US" dirty="0"/>
                    </a:p>
                  </a:txBody>
                  <a:tcPr/>
                </a:tc>
                <a:tc>
                  <a:txBody>
                    <a:bodyPr/>
                    <a:lstStyle/>
                    <a:p>
                      <a:r>
                        <a:rPr lang="en-US" dirty="0"/>
                        <a:t>2017</a:t>
                      </a:r>
                    </a:p>
                  </a:txBody>
                  <a:tcPr/>
                </a:tc>
                <a:tc>
                  <a:txBody>
                    <a:bodyPr/>
                    <a:lstStyle/>
                    <a:p>
                      <a:r>
                        <a:rPr lang="en-US" dirty="0"/>
                        <a:t>Gaussian mixture model, DBSCAN clustering, Lucas-</a:t>
                      </a:r>
                      <a:r>
                        <a:rPr lang="en-US" dirty="0" err="1"/>
                        <a:t>Kanade</a:t>
                      </a:r>
                      <a:r>
                        <a:rPr lang="en-US" dirty="0"/>
                        <a:t> method</a:t>
                      </a:r>
                    </a:p>
                  </a:txBody>
                  <a:tcPr/>
                </a:tc>
                <a:tc>
                  <a:txBody>
                    <a:bodyPr/>
                    <a:lstStyle/>
                    <a:p>
                      <a:r>
                        <a:rPr lang="en-US" dirty="0"/>
                        <a:t>errors on boundaries of moving object</a:t>
                      </a:r>
                    </a:p>
                  </a:txBody>
                  <a:tcPr/>
                </a:tc>
                <a:extLst>
                  <a:ext uri="{0D108BD9-81ED-4DB2-BD59-A6C34878D82A}">
                    <a16:rowId xmlns:a16="http://schemas.microsoft.com/office/drawing/2014/main" val="2352371294"/>
                  </a:ext>
                </a:extLst>
              </a:tr>
            </a:tbl>
          </a:graphicData>
        </a:graphic>
      </p:graphicFrame>
    </p:spTree>
    <p:extLst>
      <p:ext uri="{BB962C8B-B14F-4D97-AF65-F5344CB8AC3E}">
        <p14:creationId xmlns:p14="http://schemas.microsoft.com/office/powerpoint/2010/main" val="33312387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3332302594"/>
              </p:ext>
            </p:extLst>
          </p:nvPr>
        </p:nvGraphicFramePr>
        <p:xfrm>
          <a:off x="341812" y="205831"/>
          <a:ext cx="11438438" cy="6504590"/>
        </p:xfrm>
        <a:graphic>
          <a:graphicData uri="http://schemas.openxmlformats.org/drawingml/2006/table">
            <a:tbl>
              <a:tblPr firstRow="1" bandRow="1">
                <a:tableStyleId>{073A0DAA-6AF3-43AB-8588-CEC1D06C72B9}</a:tableStyleId>
              </a:tblPr>
              <a:tblGrid>
                <a:gridCol w="629912">
                  <a:extLst>
                    <a:ext uri="{9D8B030D-6E8A-4147-A177-3AD203B41FA5}">
                      <a16:colId xmlns:a16="http://schemas.microsoft.com/office/drawing/2014/main" val="1699312498"/>
                    </a:ext>
                  </a:extLst>
                </a:gridCol>
                <a:gridCol w="1927067">
                  <a:extLst>
                    <a:ext uri="{9D8B030D-6E8A-4147-A177-3AD203B41FA5}">
                      <a16:colId xmlns:a16="http://schemas.microsoft.com/office/drawing/2014/main" val="2909283416"/>
                    </a:ext>
                  </a:extLst>
                </a:gridCol>
                <a:gridCol w="1779860">
                  <a:extLst>
                    <a:ext uri="{9D8B030D-6E8A-4147-A177-3AD203B41FA5}">
                      <a16:colId xmlns:a16="http://schemas.microsoft.com/office/drawing/2014/main" val="3705225772"/>
                    </a:ext>
                  </a:extLst>
                </a:gridCol>
                <a:gridCol w="1405153">
                  <a:extLst>
                    <a:ext uri="{9D8B030D-6E8A-4147-A177-3AD203B41FA5}">
                      <a16:colId xmlns:a16="http://schemas.microsoft.com/office/drawing/2014/main" val="2952075461"/>
                    </a:ext>
                  </a:extLst>
                </a:gridCol>
                <a:gridCol w="2609882">
                  <a:extLst>
                    <a:ext uri="{9D8B030D-6E8A-4147-A177-3AD203B41FA5}">
                      <a16:colId xmlns:a16="http://schemas.microsoft.com/office/drawing/2014/main" val="980165262"/>
                    </a:ext>
                  </a:extLst>
                </a:gridCol>
                <a:gridCol w="3086564">
                  <a:extLst>
                    <a:ext uri="{9D8B030D-6E8A-4147-A177-3AD203B41FA5}">
                      <a16:colId xmlns:a16="http://schemas.microsoft.com/office/drawing/2014/main" val="3328715043"/>
                    </a:ext>
                  </a:extLst>
                </a:gridCol>
              </a:tblGrid>
              <a:tr h="1406188">
                <a:tc>
                  <a:txBody>
                    <a:bodyPr/>
                    <a:lstStyle/>
                    <a:p>
                      <a:r>
                        <a:rPr lang="en-IN" dirty="0"/>
                        <a:t>S.NO.</a:t>
                      </a:r>
                    </a:p>
                  </a:txBody>
                  <a:tcPr/>
                </a:tc>
                <a:tc>
                  <a:txBody>
                    <a:bodyPr/>
                    <a:lstStyle/>
                    <a:p>
                      <a:r>
                        <a:rPr lang="en-IN" dirty="0"/>
                        <a:t>TITLE</a:t>
                      </a:r>
                    </a:p>
                  </a:txBody>
                  <a:tcPr/>
                </a:tc>
                <a:tc>
                  <a:txBody>
                    <a:bodyPr/>
                    <a:lstStyle/>
                    <a:p>
                      <a:r>
                        <a:rPr lang="en-IN" dirty="0"/>
                        <a:t>AUTHOR(S)</a:t>
                      </a:r>
                    </a:p>
                  </a:txBody>
                  <a:tcPr/>
                </a:tc>
                <a:tc>
                  <a:txBody>
                    <a:bodyPr/>
                    <a:lstStyle/>
                    <a:p>
                      <a:r>
                        <a:rPr lang="en-IN" dirty="0"/>
                        <a:t>YEAR OF PUBLICATION</a:t>
                      </a:r>
                    </a:p>
                  </a:txBody>
                  <a:tcPr/>
                </a:tc>
                <a:tc>
                  <a:txBody>
                    <a:bodyPr/>
                    <a:lstStyle/>
                    <a:p>
                      <a:r>
                        <a:rPr lang="en-IN" dirty="0"/>
                        <a:t>METHODOLOGIES</a:t>
                      </a:r>
                    </a:p>
                  </a:txBody>
                  <a:tcPr/>
                </a:tc>
                <a:tc>
                  <a:txBody>
                    <a:bodyPr/>
                    <a:lstStyle/>
                    <a:p>
                      <a:r>
                        <a:rPr lang="en-IN" dirty="0"/>
                        <a:t>LIMITATIONS</a:t>
                      </a:r>
                    </a:p>
                  </a:txBody>
                  <a:tcPr/>
                </a:tc>
                <a:extLst>
                  <a:ext uri="{0D108BD9-81ED-4DB2-BD59-A6C34878D82A}">
                    <a16:rowId xmlns:a16="http://schemas.microsoft.com/office/drawing/2014/main" val="1890738628"/>
                  </a:ext>
                </a:extLst>
              </a:tr>
              <a:tr h="2263762">
                <a:tc>
                  <a:txBody>
                    <a:bodyPr/>
                    <a:lstStyle/>
                    <a:p>
                      <a:r>
                        <a:rPr lang="en-IN" dirty="0"/>
                        <a:t>19.</a:t>
                      </a:r>
                    </a:p>
                  </a:txBody>
                  <a:tcPr/>
                </a:tc>
                <a:tc>
                  <a:txBody>
                    <a:bodyPr/>
                    <a:lstStyle/>
                    <a:p>
                      <a:r>
                        <a:rPr lang="en-US" dirty="0"/>
                        <a:t>An Adaptive Video-based Vehicle Detection, Classification, Counting, and Speed-measurement System for Real-time Traffic Data Collection </a:t>
                      </a:r>
                    </a:p>
                  </a:txBody>
                  <a:tcPr/>
                </a:tc>
                <a:tc>
                  <a:txBody>
                    <a:bodyPr/>
                    <a:lstStyle/>
                    <a:p>
                      <a:r>
                        <a:rPr lang="en-US" dirty="0"/>
                        <a:t>Amit Ghosh, Md. </a:t>
                      </a:r>
                      <a:r>
                        <a:rPr lang="en-US" dirty="0" err="1"/>
                        <a:t>Shahinuzzaman</a:t>
                      </a:r>
                      <a:r>
                        <a:rPr lang="en-US" dirty="0"/>
                        <a:t> </a:t>
                      </a:r>
                      <a:r>
                        <a:rPr lang="en-US" dirty="0" err="1"/>
                        <a:t>Sabuj</a:t>
                      </a:r>
                      <a:r>
                        <a:rPr lang="en-US" dirty="0"/>
                        <a:t>, </a:t>
                      </a:r>
                      <a:r>
                        <a:rPr lang="en-US" dirty="0" err="1"/>
                        <a:t>Hamudi</a:t>
                      </a:r>
                      <a:r>
                        <a:rPr lang="en-US" dirty="0"/>
                        <a:t> Hasan </a:t>
                      </a:r>
                      <a:r>
                        <a:rPr lang="en-US" dirty="0" err="1"/>
                        <a:t>Sonet</a:t>
                      </a:r>
                      <a:r>
                        <a:rPr lang="en-US" dirty="0"/>
                        <a:t>, </a:t>
                      </a:r>
                      <a:r>
                        <a:rPr lang="en-US" dirty="0" err="1"/>
                        <a:t>Swakkhar</a:t>
                      </a:r>
                      <a:r>
                        <a:rPr lang="en-US" dirty="0"/>
                        <a:t> </a:t>
                      </a:r>
                      <a:r>
                        <a:rPr lang="en-US" dirty="0" err="1"/>
                        <a:t>Shatabda</a:t>
                      </a:r>
                      <a:r>
                        <a:rPr lang="en-US" dirty="0"/>
                        <a:t>, and Dewan Md. Farid</a:t>
                      </a:r>
                    </a:p>
                  </a:txBody>
                  <a:tcPr/>
                </a:tc>
                <a:tc>
                  <a:txBody>
                    <a:bodyPr/>
                    <a:lstStyle/>
                    <a:p>
                      <a:r>
                        <a:rPr lang="en-US" dirty="0"/>
                        <a:t>2019</a:t>
                      </a:r>
                    </a:p>
                  </a:txBody>
                  <a:tcPr/>
                </a:tc>
                <a:tc>
                  <a:txBody>
                    <a:bodyPr/>
                    <a:lstStyle/>
                    <a:p>
                      <a:r>
                        <a:rPr lang="en-US" dirty="0"/>
                        <a:t>Java programming language and computer vision</a:t>
                      </a:r>
                    </a:p>
                  </a:txBody>
                  <a:tcPr/>
                </a:tc>
                <a:tc>
                  <a:txBody>
                    <a:bodyPr/>
                    <a:lstStyle/>
                    <a:p>
                      <a:r>
                        <a:rPr lang="en-US" dirty="0"/>
                        <a:t>Tackling shadows, occlusion of multiple vehicles that appear in a single region</a:t>
                      </a:r>
                    </a:p>
                  </a:txBody>
                  <a:tcPr/>
                </a:tc>
                <a:extLst>
                  <a:ext uri="{0D108BD9-81ED-4DB2-BD59-A6C34878D82A}">
                    <a16:rowId xmlns:a16="http://schemas.microsoft.com/office/drawing/2014/main" val="3333365806"/>
                  </a:ext>
                </a:extLst>
              </a:tr>
              <a:tr h="2263762">
                <a:tc>
                  <a:txBody>
                    <a:bodyPr/>
                    <a:lstStyle/>
                    <a:p>
                      <a:r>
                        <a:rPr lang="en-IN" dirty="0"/>
                        <a:t>20.</a:t>
                      </a:r>
                    </a:p>
                  </a:txBody>
                  <a:tcPr/>
                </a:tc>
                <a:tc>
                  <a:txBody>
                    <a:bodyPr/>
                    <a:lstStyle/>
                    <a:p>
                      <a:r>
                        <a:rPr lang="en-US" sz="1800" b="0" i="1" kern="1200" dirty="0">
                          <a:solidFill>
                            <a:schemeClr val="dk1"/>
                          </a:solidFill>
                          <a:effectLst/>
                          <a:latin typeface="+mn-lt"/>
                          <a:ea typeface="+mn-ea"/>
                          <a:cs typeface="+mn-cs"/>
                        </a:rPr>
                        <a:t>Real-Time Detection of Vehicle Speed Based on Video Image</a:t>
                      </a:r>
                      <a:endParaRPr lang="en-US" dirty="0"/>
                    </a:p>
                  </a:txBody>
                  <a:tcPr/>
                </a:tc>
                <a:tc>
                  <a:txBody>
                    <a:bodyPr/>
                    <a:lstStyle/>
                    <a:p>
                      <a:r>
                        <a:rPr lang="de-DE" sz="1800" b="0" i="0" kern="1200" dirty="0">
                          <a:solidFill>
                            <a:schemeClr val="dk1"/>
                          </a:solidFill>
                          <a:effectLst/>
                          <a:latin typeface="+mn-lt"/>
                          <a:ea typeface="+mn-ea"/>
                          <a:cs typeface="+mn-cs"/>
                        </a:rPr>
                        <a:t>Cheng, G., Guo, Y., Cheng, X., Wang, D., &amp; Zhao, J. (2020)</a:t>
                      </a:r>
                      <a:endParaRPr lang="en-US" dirty="0"/>
                    </a:p>
                  </a:txBody>
                  <a:tcPr/>
                </a:tc>
                <a:tc>
                  <a:txBody>
                    <a:bodyPr/>
                    <a:lstStyle/>
                    <a:p>
                      <a:r>
                        <a:rPr lang="en-US" dirty="0"/>
                        <a:t>2020</a:t>
                      </a:r>
                    </a:p>
                  </a:txBody>
                  <a:tcPr/>
                </a:tc>
                <a:tc>
                  <a:txBody>
                    <a:bodyPr/>
                    <a:lstStyle/>
                    <a:p>
                      <a:r>
                        <a:rPr lang="en-US" dirty="0"/>
                        <a:t>Background subtraction method based on KNN algorithm</a:t>
                      </a:r>
                    </a:p>
                  </a:txBody>
                  <a:tcPr/>
                </a:tc>
                <a:tc>
                  <a:txBody>
                    <a:bodyPr/>
                    <a:lstStyle/>
                    <a:p>
                      <a:r>
                        <a:rPr lang="en-US" dirty="0"/>
                        <a:t>Moving target detection, moving target tracking</a:t>
                      </a:r>
                    </a:p>
                  </a:txBody>
                  <a:tcPr/>
                </a:tc>
                <a:extLst>
                  <a:ext uri="{0D108BD9-81ED-4DB2-BD59-A6C34878D82A}">
                    <a16:rowId xmlns:a16="http://schemas.microsoft.com/office/drawing/2014/main" val="417673426"/>
                  </a:ext>
                </a:extLst>
              </a:tr>
            </a:tbl>
          </a:graphicData>
        </a:graphic>
      </p:graphicFrame>
    </p:spTree>
    <p:extLst>
      <p:ext uri="{BB962C8B-B14F-4D97-AF65-F5344CB8AC3E}">
        <p14:creationId xmlns:p14="http://schemas.microsoft.com/office/powerpoint/2010/main" val="38846347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idx="1"/>
          </p:nvPr>
        </p:nvSpPr>
        <p:spPr>
          <a:xfrm>
            <a:off x="1174375" y="1368225"/>
            <a:ext cx="10134600" cy="5368751"/>
          </a:xfrm>
        </p:spPr>
        <p:txBody>
          <a:bodyPr>
            <a:normAutofit/>
          </a:bodyPr>
          <a:lstStyle/>
          <a:p>
            <a:pPr marL="0" indent="0" algn="just">
              <a:buNone/>
            </a:pPr>
            <a:r>
              <a:rPr lang="en-US" sz="3000" dirty="0">
                <a:latin typeface="Times New Roman" panose="02020603050405020304" pitchFamily="18" charset="0"/>
                <a:cs typeface="Times New Roman" panose="02020603050405020304" pitchFamily="18" charset="0"/>
              </a:rPr>
              <a:t>The above survey papers provides a detailed study of the various techniques that are used in traffic surveillance. It focuses on various techniques of vehicle detection from every corner, classification and tracking to make an efficient traffic management system by the use of video surveillance and many more techniques. The overall study gives a better understanding and highlights the issues and solutions for traffic management systems</a:t>
            </a:r>
            <a:endParaRPr lang="en-IN" sz="3000"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2011F700-C8DA-4D9F-A2EB-A357378EC1EB}"/>
              </a:ext>
            </a:extLst>
          </p:cNvPr>
          <p:cNvSpPr txBox="1"/>
          <p:nvPr/>
        </p:nvSpPr>
        <p:spPr>
          <a:xfrm>
            <a:off x="2857303" y="311705"/>
            <a:ext cx="6983896" cy="523220"/>
          </a:xfrm>
          <a:prstGeom prst="rect">
            <a:avLst/>
          </a:prstGeom>
          <a:noFill/>
        </p:spPr>
        <p:txBody>
          <a:bodyPr wrap="square">
            <a:spAutoFit/>
          </a:bodyPr>
          <a:lstStyle/>
          <a:p>
            <a:pPr algn="ctr"/>
            <a:r>
              <a:rPr lang="en-IN" sz="2800" b="1" dirty="0">
                <a:latin typeface="Century Schoolbook" panose="02040604050505020304" pitchFamily="18" charset="0"/>
              </a:rPr>
              <a:t>SUMMARY LITERATURE SURVEY</a:t>
            </a:r>
            <a:endParaRPr lang="en-IN" sz="2800" b="1" dirty="0"/>
          </a:p>
        </p:txBody>
      </p:sp>
    </p:spTree>
    <p:extLst>
      <p:ext uri="{BB962C8B-B14F-4D97-AF65-F5344CB8AC3E}">
        <p14:creationId xmlns:p14="http://schemas.microsoft.com/office/powerpoint/2010/main" val="13255687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AB6FB2-0CF4-4973-A869-9E64EF254204}"/>
              </a:ext>
            </a:extLst>
          </p:cNvPr>
          <p:cNvSpPr>
            <a:spLocks noGrp="1"/>
          </p:cNvSpPr>
          <p:nvPr>
            <p:ph type="title"/>
          </p:nvPr>
        </p:nvSpPr>
        <p:spPr/>
        <p:txBody>
          <a:bodyPr>
            <a:normAutofit/>
          </a:bodyPr>
          <a:lstStyle/>
          <a:p>
            <a:pPr algn="ctr"/>
            <a:r>
              <a:rPr lang="en-US" sz="4000" dirty="0">
                <a:latin typeface="Century Schoolbook" panose="02040604050505020304" pitchFamily="18" charset="0"/>
              </a:rPr>
              <a:t>PROPOSED IDEA</a:t>
            </a:r>
          </a:p>
        </p:txBody>
      </p:sp>
      <p:sp>
        <p:nvSpPr>
          <p:cNvPr id="3" name="Content Placeholder 2">
            <a:extLst>
              <a:ext uri="{FF2B5EF4-FFF2-40B4-BE49-F238E27FC236}">
                <a16:creationId xmlns:a16="http://schemas.microsoft.com/office/drawing/2014/main" id="{BD77F0E8-43A1-4722-B027-563F39A42C0F}"/>
              </a:ext>
            </a:extLst>
          </p:cNvPr>
          <p:cNvSpPr>
            <a:spLocks noGrp="1"/>
          </p:cNvSpPr>
          <p:nvPr>
            <p:ph idx="1"/>
          </p:nvPr>
        </p:nvSpPr>
        <p:spPr>
          <a:xfrm>
            <a:off x="1416423" y="1825625"/>
            <a:ext cx="10515600" cy="4351338"/>
          </a:xfrm>
        </p:spPr>
        <p:txBody>
          <a:bodyPr/>
          <a:lstStyle/>
          <a:p>
            <a:r>
              <a:rPr lang="en-US" dirty="0">
                <a:latin typeface="Times New Roman" panose="02020603050405020304" pitchFamily="18" charset="0"/>
                <a:cs typeface="Times New Roman" panose="02020603050405020304" pitchFamily="18" charset="0"/>
              </a:rPr>
              <a:t>Dataset Collection</a:t>
            </a:r>
          </a:p>
          <a:p>
            <a:r>
              <a:rPr lang="en-US" dirty="0">
                <a:latin typeface="Times New Roman" panose="02020603050405020304" pitchFamily="18" charset="0"/>
                <a:cs typeface="Times New Roman" panose="02020603050405020304" pitchFamily="18" charset="0"/>
              </a:rPr>
              <a:t>Implementation of Algorithm</a:t>
            </a:r>
          </a:p>
          <a:p>
            <a:r>
              <a:rPr lang="en-US" dirty="0">
                <a:latin typeface="Times New Roman" panose="02020603050405020304" pitchFamily="18" charset="0"/>
                <a:cs typeface="Times New Roman" panose="02020603050405020304" pitchFamily="18" charset="0"/>
              </a:rPr>
              <a:t>Detection, Tracking and Speed Estimation</a:t>
            </a:r>
          </a:p>
          <a:p>
            <a:r>
              <a:rPr lang="en-US" dirty="0">
                <a:latin typeface="Times New Roman" panose="02020603050405020304" pitchFamily="18" charset="0"/>
                <a:cs typeface="Times New Roman" panose="02020603050405020304" pitchFamily="18" charset="0"/>
              </a:rPr>
              <a:t>Result and Discussion</a:t>
            </a:r>
          </a:p>
          <a:p>
            <a:endParaRPr lang="en-US" dirty="0"/>
          </a:p>
        </p:txBody>
      </p:sp>
    </p:spTree>
    <p:extLst>
      <p:ext uri="{BB962C8B-B14F-4D97-AF65-F5344CB8AC3E}">
        <p14:creationId xmlns:p14="http://schemas.microsoft.com/office/powerpoint/2010/main" val="40448121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5374E1-42D6-47A9-81D9-48A744B58334}"/>
              </a:ext>
            </a:extLst>
          </p:cNvPr>
          <p:cNvSpPr>
            <a:spLocks noGrp="1"/>
          </p:cNvSpPr>
          <p:nvPr>
            <p:ph type="title"/>
          </p:nvPr>
        </p:nvSpPr>
        <p:spPr>
          <a:xfrm>
            <a:off x="956296" y="359405"/>
            <a:ext cx="10515600" cy="765235"/>
          </a:xfrm>
        </p:spPr>
        <p:txBody>
          <a:bodyPr>
            <a:normAutofit/>
          </a:bodyPr>
          <a:lstStyle/>
          <a:p>
            <a:pPr algn="ctr"/>
            <a:r>
              <a:rPr lang="en-US" sz="4000" dirty="0">
                <a:latin typeface="Century Schoolbook" panose="02040604050505020304" pitchFamily="18" charset="0"/>
                <a:cs typeface="Times New Roman" panose="02020603050405020304" pitchFamily="18" charset="0"/>
              </a:rPr>
              <a:t>METHODOLOGY</a:t>
            </a:r>
          </a:p>
        </p:txBody>
      </p:sp>
      <p:sp>
        <p:nvSpPr>
          <p:cNvPr id="27" name="CustomShape 2">
            <a:extLst>
              <a:ext uri="{FF2B5EF4-FFF2-40B4-BE49-F238E27FC236}">
                <a16:creationId xmlns:a16="http://schemas.microsoft.com/office/drawing/2014/main" id="{D2CBA476-A312-4668-8C40-BA6F70EF934C}"/>
              </a:ext>
            </a:extLst>
          </p:cNvPr>
          <p:cNvSpPr/>
          <p:nvPr/>
        </p:nvSpPr>
        <p:spPr>
          <a:xfrm>
            <a:off x="5704776" y="1139760"/>
            <a:ext cx="1367280" cy="647280"/>
          </a:xfrm>
          <a:prstGeom prst="can">
            <a:avLst>
              <a:gd name="adj" fmla="val 25000"/>
            </a:avLst>
          </a:prstGeom>
          <a:ln>
            <a:solidFill>
              <a:schemeClr val="tx1"/>
            </a:solidFill>
            <a:round/>
          </a:ln>
        </p:spPr>
        <p:style>
          <a:lnRef idx="2">
            <a:schemeClr val="accent6"/>
          </a:lnRef>
          <a:fillRef idx="1">
            <a:schemeClr val="lt1"/>
          </a:fillRef>
          <a:effectRef idx="0">
            <a:schemeClr val="accent6"/>
          </a:effectRef>
          <a:fontRef idx="minor"/>
        </p:style>
        <p:txBody>
          <a:bodyPr lIns="90000" tIns="45000" rIns="90000" bIns="45000" anchor="ctr">
            <a:noAutofit/>
          </a:bodyPr>
          <a:lstStyle/>
          <a:p>
            <a:pPr algn="ctr">
              <a:lnSpc>
                <a:spcPct val="100000"/>
              </a:lnSpc>
            </a:pPr>
            <a:r>
              <a:rPr lang="en-US" sz="1800" b="0" strike="noStrike" spc="-1" dirty="0">
                <a:solidFill>
                  <a:srgbClr val="000000"/>
                </a:solidFill>
                <a:latin typeface="Times New Roman"/>
                <a:ea typeface="DejaVu Sans"/>
              </a:rPr>
              <a:t>Dataset</a:t>
            </a:r>
            <a:endParaRPr lang="en-IN" sz="1800" b="0" strike="noStrike" spc="-1" dirty="0">
              <a:latin typeface="Arial"/>
            </a:endParaRPr>
          </a:p>
        </p:txBody>
      </p:sp>
      <p:sp>
        <p:nvSpPr>
          <p:cNvPr id="28" name="CustomShape 3">
            <a:extLst>
              <a:ext uri="{FF2B5EF4-FFF2-40B4-BE49-F238E27FC236}">
                <a16:creationId xmlns:a16="http://schemas.microsoft.com/office/drawing/2014/main" id="{E395F7FC-9E6B-44C6-B0B1-9BAE5866DC4B}"/>
              </a:ext>
            </a:extLst>
          </p:cNvPr>
          <p:cNvSpPr/>
          <p:nvPr/>
        </p:nvSpPr>
        <p:spPr>
          <a:xfrm>
            <a:off x="6388776" y="1787760"/>
            <a:ext cx="360" cy="359280"/>
          </a:xfrm>
          <a:custGeom>
            <a:avLst/>
            <a:gdLst/>
            <a:ahLst/>
            <a:cxnLst/>
            <a:rect l="l" t="t" r="r" b="b"/>
            <a:pathLst>
              <a:path w="21600" h="21600">
                <a:moveTo>
                  <a:pt x="0" y="0"/>
                </a:moveTo>
                <a:lnTo>
                  <a:pt x="21600" y="21600"/>
                </a:lnTo>
              </a:path>
            </a:pathLst>
          </a:custGeom>
          <a:noFill/>
          <a:ln>
            <a:round/>
            <a:tailEnd type="triangle" w="med" len="med"/>
          </a:ln>
        </p:spPr>
        <p:style>
          <a:lnRef idx="1">
            <a:schemeClr val="dk1"/>
          </a:lnRef>
          <a:fillRef idx="0">
            <a:schemeClr val="dk1"/>
          </a:fillRef>
          <a:effectRef idx="0">
            <a:schemeClr val="dk1"/>
          </a:effectRef>
          <a:fontRef idx="minor"/>
        </p:style>
      </p:sp>
      <p:sp>
        <p:nvSpPr>
          <p:cNvPr id="29" name="CustomShape 4">
            <a:extLst>
              <a:ext uri="{FF2B5EF4-FFF2-40B4-BE49-F238E27FC236}">
                <a16:creationId xmlns:a16="http://schemas.microsoft.com/office/drawing/2014/main" id="{F11DF185-76A5-4D4C-B189-7E1700E0F7AD}"/>
              </a:ext>
            </a:extLst>
          </p:cNvPr>
          <p:cNvSpPr/>
          <p:nvPr/>
        </p:nvSpPr>
        <p:spPr>
          <a:xfrm>
            <a:off x="5272776" y="2147760"/>
            <a:ext cx="2231640" cy="647280"/>
          </a:xfrm>
          <a:prstGeom prst="rect">
            <a:avLst/>
          </a:prstGeom>
          <a:ln>
            <a:solidFill>
              <a:schemeClr val="tx1"/>
            </a:solidFill>
            <a:round/>
          </a:ln>
        </p:spPr>
        <p:style>
          <a:lnRef idx="2">
            <a:schemeClr val="accent6"/>
          </a:lnRef>
          <a:fillRef idx="1">
            <a:schemeClr val="lt1"/>
          </a:fillRef>
          <a:effectRef idx="0">
            <a:schemeClr val="accent6"/>
          </a:effectRef>
          <a:fontRef idx="minor"/>
        </p:style>
        <p:txBody>
          <a:bodyPr lIns="90000" tIns="45000" rIns="90000" bIns="45000" anchor="ctr">
            <a:noAutofit/>
          </a:bodyPr>
          <a:lstStyle/>
          <a:p>
            <a:pPr algn="ctr">
              <a:lnSpc>
                <a:spcPct val="100000"/>
              </a:lnSpc>
            </a:pPr>
            <a:r>
              <a:rPr lang="en-US" sz="1800" b="0" strike="noStrike" spc="-1">
                <a:solidFill>
                  <a:srgbClr val="000000"/>
                </a:solidFill>
                <a:latin typeface="Times New Roman"/>
                <a:ea typeface="DejaVu Sans"/>
              </a:rPr>
              <a:t>Input Data</a:t>
            </a:r>
            <a:endParaRPr lang="en-IN" sz="1800" b="0" strike="noStrike" spc="-1">
              <a:latin typeface="Arial"/>
            </a:endParaRPr>
          </a:p>
        </p:txBody>
      </p:sp>
      <p:sp>
        <p:nvSpPr>
          <p:cNvPr id="30" name="CustomShape 5">
            <a:extLst>
              <a:ext uri="{FF2B5EF4-FFF2-40B4-BE49-F238E27FC236}">
                <a16:creationId xmlns:a16="http://schemas.microsoft.com/office/drawing/2014/main" id="{D8A2C566-4D56-43B6-8320-37119286EEE8}"/>
              </a:ext>
            </a:extLst>
          </p:cNvPr>
          <p:cNvSpPr/>
          <p:nvPr/>
        </p:nvSpPr>
        <p:spPr>
          <a:xfrm>
            <a:off x="6388776" y="2795760"/>
            <a:ext cx="360" cy="359280"/>
          </a:xfrm>
          <a:custGeom>
            <a:avLst/>
            <a:gdLst/>
            <a:ahLst/>
            <a:cxnLst/>
            <a:rect l="l" t="t" r="r" b="b"/>
            <a:pathLst>
              <a:path w="21600" h="21600">
                <a:moveTo>
                  <a:pt x="0" y="0"/>
                </a:moveTo>
                <a:lnTo>
                  <a:pt x="21600" y="21600"/>
                </a:lnTo>
              </a:path>
            </a:pathLst>
          </a:custGeom>
          <a:noFill/>
          <a:ln>
            <a:round/>
            <a:tailEnd type="triangle" w="med" len="med"/>
          </a:ln>
        </p:spPr>
        <p:style>
          <a:lnRef idx="1">
            <a:schemeClr val="dk1"/>
          </a:lnRef>
          <a:fillRef idx="0">
            <a:schemeClr val="dk1"/>
          </a:fillRef>
          <a:effectRef idx="0">
            <a:schemeClr val="dk1"/>
          </a:effectRef>
          <a:fontRef idx="minor"/>
        </p:style>
      </p:sp>
      <p:sp>
        <p:nvSpPr>
          <p:cNvPr id="31" name="CustomShape 6">
            <a:extLst>
              <a:ext uri="{FF2B5EF4-FFF2-40B4-BE49-F238E27FC236}">
                <a16:creationId xmlns:a16="http://schemas.microsoft.com/office/drawing/2014/main" id="{684FF187-98C6-4E85-9D36-14AC3335CD05}"/>
              </a:ext>
            </a:extLst>
          </p:cNvPr>
          <p:cNvSpPr/>
          <p:nvPr/>
        </p:nvSpPr>
        <p:spPr>
          <a:xfrm>
            <a:off x="3976416" y="3155760"/>
            <a:ext cx="4823640" cy="863280"/>
          </a:xfrm>
          <a:prstGeom prst="rect">
            <a:avLst/>
          </a:prstGeom>
          <a:ln>
            <a:solidFill>
              <a:schemeClr val="tx1"/>
            </a:solidFill>
            <a:round/>
          </a:ln>
        </p:spPr>
        <p:style>
          <a:lnRef idx="2">
            <a:schemeClr val="accent6"/>
          </a:lnRef>
          <a:fillRef idx="1">
            <a:schemeClr val="lt1"/>
          </a:fillRef>
          <a:effectRef idx="0">
            <a:schemeClr val="accent6"/>
          </a:effectRef>
          <a:fontRef idx="minor"/>
        </p:style>
        <p:txBody>
          <a:bodyPr lIns="90000" tIns="45000" rIns="90000" bIns="45000" anchor="ctr">
            <a:noAutofit/>
          </a:bodyPr>
          <a:lstStyle/>
          <a:p>
            <a:pPr algn="ctr">
              <a:lnSpc>
                <a:spcPct val="100000"/>
              </a:lnSpc>
            </a:pPr>
            <a:r>
              <a:rPr lang="en-US" sz="1800" b="0" strike="noStrike" spc="-1">
                <a:solidFill>
                  <a:srgbClr val="000000"/>
                </a:solidFill>
                <a:latin typeface="Times New Roman"/>
                <a:ea typeface="DejaVu Sans"/>
              </a:rPr>
              <a:t>Machine Learning Algorithms</a:t>
            </a:r>
            <a:endParaRPr lang="en-IN" sz="1800" b="0" strike="noStrike" spc="-1">
              <a:latin typeface="Arial"/>
            </a:endParaRPr>
          </a:p>
        </p:txBody>
      </p:sp>
      <p:sp>
        <p:nvSpPr>
          <p:cNvPr id="32" name="CustomShape 7">
            <a:extLst>
              <a:ext uri="{FF2B5EF4-FFF2-40B4-BE49-F238E27FC236}">
                <a16:creationId xmlns:a16="http://schemas.microsoft.com/office/drawing/2014/main" id="{62DB93B5-775B-4F3D-9017-3B7EB32D3FAD}"/>
              </a:ext>
            </a:extLst>
          </p:cNvPr>
          <p:cNvSpPr/>
          <p:nvPr/>
        </p:nvSpPr>
        <p:spPr>
          <a:xfrm>
            <a:off x="4336416" y="4019760"/>
            <a:ext cx="360" cy="575280"/>
          </a:xfrm>
          <a:custGeom>
            <a:avLst/>
            <a:gdLst/>
            <a:ahLst/>
            <a:cxnLst/>
            <a:rect l="l" t="t" r="r" b="b"/>
            <a:pathLst>
              <a:path w="21600" h="21600">
                <a:moveTo>
                  <a:pt x="0" y="0"/>
                </a:moveTo>
                <a:lnTo>
                  <a:pt x="21600" y="21600"/>
                </a:lnTo>
              </a:path>
            </a:pathLst>
          </a:custGeom>
          <a:noFill/>
          <a:ln>
            <a:round/>
            <a:tailEnd type="triangle" w="med" len="med"/>
          </a:ln>
        </p:spPr>
        <p:style>
          <a:lnRef idx="1">
            <a:schemeClr val="dk1"/>
          </a:lnRef>
          <a:fillRef idx="0">
            <a:schemeClr val="dk1"/>
          </a:fillRef>
          <a:effectRef idx="0">
            <a:schemeClr val="dk1"/>
          </a:effectRef>
          <a:fontRef idx="minor"/>
        </p:style>
      </p:sp>
      <p:sp>
        <p:nvSpPr>
          <p:cNvPr id="33" name="CustomShape 8">
            <a:extLst>
              <a:ext uri="{FF2B5EF4-FFF2-40B4-BE49-F238E27FC236}">
                <a16:creationId xmlns:a16="http://schemas.microsoft.com/office/drawing/2014/main" id="{96ACFBBA-485B-4E23-8264-F33A0813B68B}"/>
              </a:ext>
            </a:extLst>
          </p:cNvPr>
          <p:cNvSpPr/>
          <p:nvPr/>
        </p:nvSpPr>
        <p:spPr>
          <a:xfrm>
            <a:off x="8081136" y="4019760"/>
            <a:ext cx="360" cy="575280"/>
          </a:xfrm>
          <a:custGeom>
            <a:avLst/>
            <a:gdLst/>
            <a:ahLst/>
            <a:cxnLst/>
            <a:rect l="l" t="t" r="r" b="b"/>
            <a:pathLst>
              <a:path w="21600" h="21600">
                <a:moveTo>
                  <a:pt x="0" y="0"/>
                </a:moveTo>
                <a:lnTo>
                  <a:pt x="21600" y="21600"/>
                </a:lnTo>
              </a:path>
            </a:pathLst>
          </a:custGeom>
          <a:noFill/>
          <a:ln>
            <a:round/>
            <a:tailEnd type="triangle" w="med" len="med"/>
          </a:ln>
        </p:spPr>
        <p:style>
          <a:lnRef idx="1">
            <a:schemeClr val="dk1"/>
          </a:lnRef>
          <a:fillRef idx="0">
            <a:schemeClr val="dk1"/>
          </a:fillRef>
          <a:effectRef idx="0">
            <a:schemeClr val="dk1"/>
          </a:effectRef>
          <a:fontRef idx="minor"/>
        </p:style>
      </p:sp>
      <p:sp>
        <p:nvSpPr>
          <p:cNvPr id="34" name="CustomShape 9">
            <a:extLst>
              <a:ext uri="{FF2B5EF4-FFF2-40B4-BE49-F238E27FC236}">
                <a16:creationId xmlns:a16="http://schemas.microsoft.com/office/drawing/2014/main" id="{1605FA41-5774-4D0C-96C7-F303F424A22A}"/>
              </a:ext>
            </a:extLst>
          </p:cNvPr>
          <p:cNvSpPr/>
          <p:nvPr/>
        </p:nvSpPr>
        <p:spPr>
          <a:xfrm>
            <a:off x="2834748" y="4591728"/>
            <a:ext cx="2231640" cy="431280"/>
          </a:xfrm>
          <a:prstGeom prst="rect">
            <a:avLst/>
          </a:prstGeom>
          <a:ln>
            <a:solidFill>
              <a:schemeClr val="tx1"/>
            </a:solidFill>
            <a:round/>
          </a:ln>
        </p:spPr>
        <p:style>
          <a:lnRef idx="2">
            <a:schemeClr val="accent6"/>
          </a:lnRef>
          <a:fillRef idx="1">
            <a:schemeClr val="lt1"/>
          </a:fillRef>
          <a:effectRef idx="0">
            <a:schemeClr val="accent6"/>
          </a:effectRef>
          <a:fontRef idx="minor"/>
        </p:style>
        <p:txBody>
          <a:bodyPr lIns="90000" tIns="45000" rIns="90000" bIns="45000" anchor="ctr">
            <a:noAutofit/>
          </a:bodyPr>
          <a:lstStyle/>
          <a:p>
            <a:pPr algn="ctr">
              <a:lnSpc>
                <a:spcPct val="100000"/>
              </a:lnSpc>
            </a:pPr>
            <a:r>
              <a:rPr lang="en-IN" sz="1800" b="0" strike="noStrike" spc="-1" dirty="0">
                <a:latin typeface="Arial"/>
              </a:rPr>
              <a:t>Haar Cascade</a:t>
            </a:r>
          </a:p>
        </p:txBody>
      </p:sp>
      <p:sp>
        <p:nvSpPr>
          <p:cNvPr id="35" name="CustomShape 10">
            <a:extLst>
              <a:ext uri="{FF2B5EF4-FFF2-40B4-BE49-F238E27FC236}">
                <a16:creationId xmlns:a16="http://schemas.microsoft.com/office/drawing/2014/main" id="{48137DA5-ED59-4BFE-915D-FF3CFCD0F5D0}"/>
              </a:ext>
            </a:extLst>
          </p:cNvPr>
          <p:cNvSpPr/>
          <p:nvPr/>
        </p:nvSpPr>
        <p:spPr>
          <a:xfrm>
            <a:off x="7072056" y="4536374"/>
            <a:ext cx="2807640" cy="431280"/>
          </a:xfrm>
          <a:prstGeom prst="rect">
            <a:avLst/>
          </a:prstGeom>
          <a:ln>
            <a:solidFill>
              <a:schemeClr val="tx1"/>
            </a:solidFill>
            <a:round/>
          </a:ln>
        </p:spPr>
        <p:style>
          <a:lnRef idx="2">
            <a:schemeClr val="accent6"/>
          </a:lnRef>
          <a:fillRef idx="1">
            <a:schemeClr val="lt1"/>
          </a:fillRef>
          <a:effectRef idx="0">
            <a:schemeClr val="accent6"/>
          </a:effectRef>
          <a:fontRef idx="minor"/>
        </p:style>
        <p:txBody>
          <a:bodyPr lIns="90000" tIns="45000" rIns="90000" bIns="45000" anchor="ctr">
            <a:noAutofit/>
          </a:bodyPr>
          <a:lstStyle/>
          <a:p>
            <a:pPr algn="ctr">
              <a:lnSpc>
                <a:spcPct val="100000"/>
              </a:lnSpc>
            </a:pPr>
            <a:r>
              <a:rPr lang="en-IN" sz="1800" b="0" strike="noStrike" spc="-1" dirty="0">
                <a:latin typeface="Arial"/>
              </a:rPr>
              <a:t>You Only Look Once</a:t>
            </a:r>
          </a:p>
        </p:txBody>
      </p:sp>
      <p:sp>
        <p:nvSpPr>
          <p:cNvPr id="36" name="CustomShape 11">
            <a:extLst>
              <a:ext uri="{FF2B5EF4-FFF2-40B4-BE49-F238E27FC236}">
                <a16:creationId xmlns:a16="http://schemas.microsoft.com/office/drawing/2014/main" id="{D82B6B4F-A59B-4269-886B-A0ECE45209C4}"/>
              </a:ext>
            </a:extLst>
          </p:cNvPr>
          <p:cNvSpPr/>
          <p:nvPr/>
        </p:nvSpPr>
        <p:spPr>
          <a:xfrm flipV="1">
            <a:off x="4230988" y="5016164"/>
            <a:ext cx="360" cy="455400"/>
          </a:xfrm>
          <a:custGeom>
            <a:avLst/>
            <a:gdLst/>
            <a:ahLst/>
            <a:cxnLst/>
            <a:rect l="l" t="t" r="r" b="b"/>
            <a:pathLst>
              <a:path w="21600" h="21600">
                <a:moveTo>
                  <a:pt x="0" y="0"/>
                </a:moveTo>
                <a:lnTo>
                  <a:pt x="21600" y="21600"/>
                </a:lnTo>
              </a:path>
            </a:pathLst>
          </a:custGeom>
          <a:noFill/>
          <a:ln>
            <a:round/>
            <a:tailEnd type="triangle" w="med" len="med"/>
          </a:ln>
        </p:spPr>
        <p:style>
          <a:lnRef idx="1">
            <a:schemeClr val="dk1"/>
          </a:lnRef>
          <a:fillRef idx="0">
            <a:schemeClr val="dk1"/>
          </a:fillRef>
          <a:effectRef idx="0">
            <a:schemeClr val="dk1"/>
          </a:effectRef>
          <a:fontRef idx="minor"/>
        </p:style>
      </p:sp>
      <p:sp>
        <p:nvSpPr>
          <p:cNvPr id="37" name="Line 12">
            <a:extLst>
              <a:ext uri="{FF2B5EF4-FFF2-40B4-BE49-F238E27FC236}">
                <a16:creationId xmlns:a16="http://schemas.microsoft.com/office/drawing/2014/main" id="{373501B4-EE7C-4504-A4A3-88EFA9E1A054}"/>
              </a:ext>
            </a:extLst>
          </p:cNvPr>
          <p:cNvSpPr/>
          <p:nvPr/>
        </p:nvSpPr>
        <p:spPr>
          <a:xfrm flipV="1">
            <a:off x="4230988" y="5447444"/>
            <a:ext cx="3488502" cy="11236"/>
          </a:xfrm>
          <a:prstGeom prst="line">
            <a:avLst/>
          </a:prstGeom>
          <a:ln>
            <a:round/>
          </a:ln>
        </p:spPr>
        <p:style>
          <a:lnRef idx="1">
            <a:schemeClr val="dk1"/>
          </a:lnRef>
          <a:fillRef idx="0">
            <a:schemeClr val="dk1"/>
          </a:fillRef>
          <a:effectRef idx="0">
            <a:schemeClr val="dk1"/>
          </a:effectRef>
          <a:fontRef idx="minor"/>
        </p:style>
      </p:sp>
      <p:sp>
        <p:nvSpPr>
          <p:cNvPr id="38" name="CustomShape 13">
            <a:extLst>
              <a:ext uri="{FF2B5EF4-FFF2-40B4-BE49-F238E27FC236}">
                <a16:creationId xmlns:a16="http://schemas.microsoft.com/office/drawing/2014/main" id="{31133D53-BECE-4FC4-BFC7-5D4EE1F1E569}"/>
              </a:ext>
            </a:extLst>
          </p:cNvPr>
          <p:cNvSpPr/>
          <p:nvPr/>
        </p:nvSpPr>
        <p:spPr>
          <a:xfrm flipH="1" flipV="1">
            <a:off x="7710877" y="4972680"/>
            <a:ext cx="6480" cy="486000"/>
          </a:xfrm>
          <a:custGeom>
            <a:avLst/>
            <a:gdLst/>
            <a:ahLst/>
            <a:cxnLst/>
            <a:rect l="l" t="t" r="r" b="b"/>
            <a:pathLst>
              <a:path w="21600" h="21600">
                <a:moveTo>
                  <a:pt x="0" y="0"/>
                </a:moveTo>
                <a:lnTo>
                  <a:pt x="21600" y="21600"/>
                </a:lnTo>
              </a:path>
            </a:pathLst>
          </a:custGeom>
          <a:noFill/>
          <a:ln>
            <a:round/>
            <a:tailEnd type="triangle" w="med" len="med"/>
          </a:ln>
        </p:spPr>
        <p:style>
          <a:lnRef idx="1">
            <a:schemeClr val="dk1"/>
          </a:lnRef>
          <a:fillRef idx="0">
            <a:schemeClr val="dk1"/>
          </a:fillRef>
          <a:effectRef idx="0">
            <a:schemeClr val="dk1"/>
          </a:effectRef>
          <a:fontRef idx="minor"/>
        </p:style>
      </p:sp>
      <p:sp>
        <p:nvSpPr>
          <p:cNvPr id="39" name="CustomShape 14">
            <a:extLst>
              <a:ext uri="{FF2B5EF4-FFF2-40B4-BE49-F238E27FC236}">
                <a16:creationId xmlns:a16="http://schemas.microsoft.com/office/drawing/2014/main" id="{3A8AAC59-5652-41EF-8015-30BF891D648E}"/>
              </a:ext>
            </a:extLst>
          </p:cNvPr>
          <p:cNvSpPr/>
          <p:nvPr/>
        </p:nvSpPr>
        <p:spPr>
          <a:xfrm>
            <a:off x="6095640" y="5490720"/>
            <a:ext cx="360" cy="551520"/>
          </a:xfrm>
          <a:custGeom>
            <a:avLst/>
            <a:gdLst/>
            <a:ahLst/>
            <a:cxnLst/>
            <a:rect l="l" t="t" r="r" b="b"/>
            <a:pathLst>
              <a:path w="21600" h="21600">
                <a:moveTo>
                  <a:pt x="0" y="0"/>
                </a:moveTo>
                <a:lnTo>
                  <a:pt x="21600" y="21600"/>
                </a:lnTo>
              </a:path>
            </a:pathLst>
          </a:custGeom>
          <a:noFill/>
          <a:ln>
            <a:round/>
            <a:tailEnd type="triangle" w="med" len="med"/>
          </a:ln>
        </p:spPr>
        <p:style>
          <a:lnRef idx="1">
            <a:schemeClr val="dk1"/>
          </a:lnRef>
          <a:fillRef idx="0">
            <a:schemeClr val="dk1"/>
          </a:fillRef>
          <a:effectRef idx="0">
            <a:schemeClr val="dk1"/>
          </a:effectRef>
          <a:fontRef idx="minor"/>
        </p:style>
      </p:sp>
      <p:sp>
        <p:nvSpPr>
          <p:cNvPr id="40" name="CustomShape 15">
            <a:extLst>
              <a:ext uri="{FF2B5EF4-FFF2-40B4-BE49-F238E27FC236}">
                <a16:creationId xmlns:a16="http://schemas.microsoft.com/office/drawing/2014/main" id="{0B649AAC-2A5A-41D2-9D9B-BCC8EC1D9466}"/>
              </a:ext>
            </a:extLst>
          </p:cNvPr>
          <p:cNvSpPr/>
          <p:nvPr/>
        </p:nvSpPr>
        <p:spPr>
          <a:xfrm>
            <a:off x="4593631" y="6050160"/>
            <a:ext cx="2735640" cy="647280"/>
          </a:xfrm>
          <a:prstGeom prst="rect">
            <a:avLst/>
          </a:prstGeom>
          <a:ln>
            <a:solidFill>
              <a:schemeClr val="tx1"/>
            </a:solidFill>
            <a:round/>
          </a:ln>
        </p:spPr>
        <p:style>
          <a:lnRef idx="2">
            <a:schemeClr val="accent6"/>
          </a:lnRef>
          <a:fillRef idx="1">
            <a:schemeClr val="lt1"/>
          </a:fillRef>
          <a:effectRef idx="0">
            <a:schemeClr val="accent6"/>
          </a:effectRef>
          <a:fontRef idx="minor"/>
        </p:style>
        <p:txBody>
          <a:bodyPr lIns="90000" tIns="45000" rIns="90000" bIns="45000" anchor="ctr">
            <a:noAutofit/>
          </a:bodyPr>
          <a:lstStyle/>
          <a:p>
            <a:pPr algn="ctr">
              <a:lnSpc>
                <a:spcPct val="100000"/>
              </a:lnSpc>
            </a:pPr>
            <a:r>
              <a:rPr lang="en-US" sz="1800" b="0" strike="noStrike" spc="-1" dirty="0">
                <a:solidFill>
                  <a:srgbClr val="000000"/>
                </a:solidFill>
                <a:latin typeface="Times New Roman"/>
                <a:ea typeface="DejaVu Sans"/>
              </a:rPr>
              <a:t>Results</a:t>
            </a:r>
            <a:endParaRPr lang="en-IN" sz="1800" b="0" strike="noStrike" spc="-1" dirty="0">
              <a:latin typeface="Arial"/>
            </a:endParaRPr>
          </a:p>
        </p:txBody>
      </p:sp>
    </p:spTree>
    <p:extLst>
      <p:ext uri="{BB962C8B-B14F-4D97-AF65-F5344CB8AC3E}">
        <p14:creationId xmlns:p14="http://schemas.microsoft.com/office/powerpoint/2010/main" val="23335809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36503" y="13394"/>
            <a:ext cx="5593415" cy="362555"/>
          </a:xfrm>
        </p:spPr>
        <p:txBody>
          <a:bodyPr>
            <a:normAutofit fontScale="90000"/>
          </a:bodyPr>
          <a:lstStyle/>
          <a:p>
            <a:pPr algn="ctr"/>
            <a:r>
              <a:rPr lang="en-IN" sz="2800" dirty="0">
                <a:effectLst>
                  <a:outerShdw blurRad="38100" dist="38100" dir="2700000" algn="tl">
                    <a:srgbClr val="000000">
                      <a:alpha val="43137"/>
                    </a:srgbClr>
                  </a:outerShdw>
                </a:effectLst>
                <a:latin typeface="Century Schoolbook" panose="02040604050505020304" pitchFamily="18" charset="0"/>
              </a:rPr>
              <a:t>ACTIVITY DIAGRAM</a:t>
            </a:r>
          </a:p>
        </p:txBody>
      </p:sp>
      <p:sp>
        <p:nvSpPr>
          <p:cNvPr id="4" name="Rectangle: Rounded Corners 3">
            <a:extLst>
              <a:ext uri="{FF2B5EF4-FFF2-40B4-BE49-F238E27FC236}">
                <a16:creationId xmlns:a16="http://schemas.microsoft.com/office/drawing/2014/main" id="{32D13732-F026-4D6D-B4AC-0B862D3F8E1E}"/>
              </a:ext>
            </a:extLst>
          </p:cNvPr>
          <p:cNvSpPr/>
          <p:nvPr/>
        </p:nvSpPr>
        <p:spPr>
          <a:xfrm>
            <a:off x="4838702" y="860557"/>
            <a:ext cx="1987923" cy="446112"/>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IN" sz="1400" dirty="0"/>
              <a:t>Selection of Target Area</a:t>
            </a:r>
          </a:p>
        </p:txBody>
      </p:sp>
      <p:sp>
        <p:nvSpPr>
          <p:cNvPr id="5" name="Rectangle: Rounded Corners 4">
            <a:extLst>
              <a:ext uri="{FF2B5EF4-FFF2-40B4-BE49-F238E27FC236}">
                <a16:creationId xmlns:a16="http://schemas.microsoft.com/office/drawing/2014/main" id="{B4797531-7037-4B4F-85BD-E9FC260F4BA1}"/>
              </a:ext>
            </a:extLst>
          </p:cNvPr>
          <p:cNvSpPr/>
          <p:nvPr/>
        </p:nvSpPr>
        <p:spPr>
          <a:xfrm>
            <a:off x="4838702" y="1490957"/>
            <a:ext cx="1987924" cy="614234"/>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IN" sz="1400" dirty="0"/>
              <a:t>Initialisation of System and Recording Images/Videos</a:t>
            </a:r>
          </a:p>
        </p:txBody>
      </p:sp>
      <p:sp>
        <p:nvSpPr>
          <p:cNvPr id="6" name="Rectangle: Rounded Corners 5">
            <a:extLst>
              <a:ext uri="{FF2B5EF4-FFF2-40B4-BE49-F238E27FC236}">
                <a16:creationId xmlns:a16="http://schemas.microsoft.com/office/drawing/2014/main" id="{24FEBDAF-7402-44DB-9B94-3CF5C26DA0F7}"/>
              </a:ext>
            </a:extLst>
          </p:cNvPr>
          <p:cNvSpPr/>
          <p:nvPr/>
        </p:nvSpPr>
        <p:spPr>
          <a:xfrm>
            <a:off x="4762499" y="2335814"/>
            <a:ext cx="2151529" cy="588731"/>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IN" sz="1400" dirty="0"/>
              <a:t>Transfer Images to System </a:t>
            </a:r>
          </a:p>
        </p:txBody>
      </p:sp>
      <p:sp>
        <p:nvSpPr>
          <p:cNvPr id="7" name="Rectangle: Rounded Corners 6">
            <a:extLst>
              <a:ext uri="{FF2B5EF4-FFF2-40B4-BE49-F238E27FC236}">
                <a16:creationId xmlns:a16="http://schemas.microsoft.com/office/drawing/2014/main" id="{266DAA41-60B4-44AD-88BE-1426F264BBC4}"/>
              </a:ext>
            </a:extLst>
          </p:cNvPr>
          <p:cNvSpPr/>
          <p:nvPr/>
        </p:nvSpPr>
        <p:spPr>
          <a:xfrm>
            <a:off x="4895853" y="3126820"/>
            <a:ext cx="1903878" cy="416101"/>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IN" sz="1400" dirty="0"/>
              <a:t>Pre processing</a:t>
            </a:r>
          </a:p>
        </p:txBody>
      </p:sp>
      <p:sp>
        <p:nvSpPr>
          <p:cNvPr id="8" name="Rectangle: Rounded Corners 7">
            <a:extLst>
              <a:ext uri="{FF2B5EF4-FFF2-40B4-BE49-F238E27FC236}">
                <a16:creationId xmlns:a16="http://schemas.microsoft.com/office/drawing/2014/main" id="{783614CC-0D63-4D1A-98D5-68EA8B6ED645}"/>
              </a:ext>
            </a:extLst>
          </p:cNvPr>
          <p:cNvSpPr/>
          <p:nvPr/>
        </p:nvSpPr>
        <p:spPr>
          <a:xfrm>
            <a:off x="5099239" y="3738443"/>
            <a:ext cx="1523999" cy="48460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IN" sz="1400" dirty="0"/>
              <a:t>Vehicle Detection</a:t>
            </a:r>
          </a:p>
        </p:txBody>
      </p:sp>
      <p:sp>
        <p:nvSpPr>
          <p:cNvPr id="9" name="Diamond 8">
            <a:extLst>
              <a:ext uri="{FF2B5EF4-FFF2-40B4-BE49-F238E27FC236}">
                <a16:creationId xmlns:a16="http://schemas.microsoft.com/office/drawing/2014/main" id="{F268D715-E14D-4AFE-8380-8D5438E9EEFC}"/>
              </a:ext>
            </a:extLst>
          </p:cNvPr>
          <p:cNvSpPr/>
          <p:nvPr/>
        </p:nvSpPr>
        <p:spPr>
          <a:xfrm>
            <a:off x="5583889" y="4546773"/>
            <a:ext cx="578786" cy="656144"/>
          </a:xfrm>
          <a:prstGeom prst="diamond">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dirty="0"/>
          </a:p>
        </p:txBody>
      </p:sp>
      <p:sp>
        <p:nvSpPr>
          <p:cNvPr id="10" name="Rectangle: Rounded Corners 9">
            <a:extLst>
              <a:ext uri="{FF2B5EF4-FFF2-40B4-BE49-F238E27FC236}">
                <a16:creationId xmlns:a16="http://schemas.microsoft.com/office/drawing/2014/main" id="{B50B4B4E-FC3F-4276-8954-B7B7322661C5}"/>
              </a:ext>
            </a:extLst>
          </p:cNvPr>
          <p:cNvSpPr/>
          <p:nvPr/>
        </p:nvSpPr>
        <p:spPr>
          <a:xfrm>
            <a:off x="8529918" y="5216397"/>
            <a:ext cx="2228568" cy="68580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IN" sz="1400" dirty="0"/>
              <a:t>Keep recording Vehicle Data for Future Traffic Management</a:t>
            </a:r>
          </a:p>
        </p:txBody>
      </p:sp>
      <p:sp>
        <p:nvSpPr>
          <p:cNvPr id="11" name="Rectangle: Rounded Corners 10">
            <a:extLst>
              <a:ext uri="{FF2B5EF4-FFF2-40B4-BE49-F238E27FC236}">
                <a16:creationId xmlns:a16="http://schemas.microsoft.com/office/drawing/2014/main" id="{6C98D6C7-726C-409B-AE79-9C84B6444203}"/>
              </a:ext>
            </a:extLst>
          </p:cNvPr>
          <p:cNvSpPr/>
          <p:nvPr/>
        </p:nvSpPr>
        <p:spPr>
          <a:xfrm>
            <a:off x="1433514" y="5266804"/>
            <a:ext cx="2171138" cy="68580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IN" sz="1400" dirty="0"/>
              <a:t>Generate Alert if un-precedented event occurs</a:t>
            </a:r>
          </a:p>
        </p:txBody>
      </p:sp>
      <p:sp>
        <p:nvSpPr>
          <p:cNvPr id="12" name="Rectangle: Rounded Corners 11">
            <a:extLst>
              <a:ext uri="{FF2B5EF4-FFF2-40B4-BE49-F238E27FC236}">
                <a16:creationId xmlns:a16="http://schemas.microsoft.com/office/drawing/2014/main" id="{13D5B16E-5E53-4A83-A8B7-0D2825505511}"/>
              </a:ext>
            </a:extLst>
          </p:cNvPr>
          <p:cNvSpPr/>
          <p:nvPr/>
        </p:nvSpPr>
        <p:spPr>
          <a:xfrm>
            <a:off x="1366279" y="6154592"/>
            <a:ext cx="2305609" cy="519792"/>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IN" sz="1400" dirty="0"/>
              <a:t>Maintain data and Evidence of the Event occured</a:t>
            </a:r>
          </a:p>
        </p:txBody>
      </p:sp>
      <p:sp>
        <p:nvSpPr>
          <p:cNvPr id="13" name="Circle: Hollow 12">
            <a:extLst>
              <a:ext uri="{FF2B5EF4-FFF2-40B4-BE49-F238E27FC236}">
                <a16:creationId xmlns:a16="http://schemas.microsoft.com/office/drawing/2014/main" id="{21F25129-2D38-4E3B-AC86-4C91D9C0B916}"/>
              </a:ext>
            </a:extLst>
          </p:cNvPr>
          <p:cNvSpPr/>
          <p:nvPr/>
        </p:nvSpPr>
        <p:spPr>
          <a:xfrm>
            <a:off x="9444318" y="6279775"/>
            <a:ext cx="403412" cy="389965"/>
          </a:xfrm>
          <a:prstGeom prst="donut">
            <a:avLst/>
          </a:prstGeom>
          <a:solidFill>
            <a:srgbClr val="FFFFFF"/>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solidFill>
                <a:schemeClr val="tx1"/>
              </a:solidFill>
            </a:endParaRPr>
          </a:p>
        </p:txBody>
      </p:sp>
      <p:sp>
        <p:nvSpPr>
          <p:cNvPr id="14" name="Flowchart: Connector 13">
            <a:extLst>
              <a:ext uri="{FF2B5EF4-FFF2-40B4-BE49-F238E27FC236}">
                <a16:creationId xmlns:a16="http://schemas.microsoft.com/office/drawing/2014/main" id="{4578D620-4A29-4F8F-8C2B-8E2C2991F1FB}"/>
              </a:ext>
            </a:extLst>
          </p:cNvPr>
          <p:cNvSpPr/>
          <p:nvPr/>
        </p:nvSpPr>
        <p:spPr>
          <a:xfrm>
            <a:off x="5733210" y="485746"/>
            <a:ext cx="228881" cy="201843"/>
          </a:xfrm>
          <a:prstGeom prst="flowChartConnector">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15" name="Flowchart: Connector 14">
            <a:extLst>
              <a:ext uri="{FF2B5EF4-FFF2-40B4-BE49-F238E27FC236}">
                <a16:creationId xmlns:a16="http://schemas.microsoft.com/office/drawing/2014/main" id="{A0B35C8E-3149-4A77-8B74-415E7690581D}"/>
              </a:ext>
            </a:extLst>
          </p:cNvPr>
          <p:cNvSpPr/>
          <p:nvPr/>
        </p:nvSpPr>
        <p:spPr>
          <a:xfrm>
            <a:off x="9555815" y="6393200"/>
            <a:ext cx="171452" cy="173062"/>
          </a:xfrm>
          <a:prstGeom prst="flowChartConnector">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cxnSp>
        <p:nvCxnSpPr>
          <p:cNvPr id="19" name="Straight Arrow Connector 18">
            <a:extLst>
              <a:ext uri="{FF2B5EF4-FFF2-40B4-BE49-F238E27FC236}">
                <a16:creationId xmlns:a16="http://schemas.microsoft.com/office/drawing/2014/main" id="{2E549E88-8FA6-4837-A0DC-647DCE512687}"/>
              </a:ext>
            </a:extLst>
          </p:cNvPr>
          <p:cNvCxnSpPr>
            <a:cxnSpLocks/>
            <a:stCxn id="8" idx="2"/>
            <a:endCxn id="9" idx="0"/>
          </p:cNvCxnSpPr>
          <p:nvPr/>
        </p:nvCxnSpPr>
        <p:spPr>
          <a:xfrm>
            <a:off x="5861239" y="4223051"/>
            <a:ext cx="12043" cy="32372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5" name="Straight Arrow Connector 24">
            <a:extLst>
              <a:ext uri="{FF2B5EF4-FFF2-40B4-BE49-F238E27FC236}">
                <a16:creationId xmlns:a16="http://schemas.microsoft.com/office/drawing/2014/main" id="{F5C063AF-C773-4002-8228-60BD574447E4}"/>
              </a:ext>
            </a:extLst>
          </p:cNvPr>
          <p:cNvCxnSpPr>
            <a:cxnSpLocks/>
            <a:endCxn id="11" idx="0"/>
          </p:cNvCxnSpPr>
          <p:nvPr/>
        </p:nvCxnSpPr>
        <p:spPr>
          <a:xfrm>
            <a:off x="2519083" y="4881282"/>
            <a:ext cx="0" cy="38552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9" name="Straight Arrow Connector 28">
            <a:extLst>
              <a:ext uri="{FF2B5EF4-FFF2-40B4-BE49-F238E27FC236}">
                <a16:creationId xmlns:a16="http://schemas.microsoft.com/office/drawing/2014/main" id="{5574535F-9232-4763-82B0-7840C5818305}"/>
              </a:ext>
            </a:extLst>
          </p:cNvPr>
          <p:cNvCxnSpPr>
            <a:cxnSpLocks/>
            <a:endCxn id="10" idx="0"/>
          </p:cNvCxnSpPr>
          <p:nvPr/>
        </p:nvCxnSpPr>
        <p:spPr>
          <a:xfrm>
            <a:off x="9644202" y="4894729"/>
            <a:ext cx="0" cy="32166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3" name="Straight Connector 32">
            <a:extLst>
              <a:ext uri="{FF2B5EF4-FFF2-40B4-BE49-F238E27FC236}">
                <a16:creationId xmlns:a16="http://schemas.microsoft.com/office/drawing/2014/main" id="{DB55D4C4-96C2-447C-AC3A-82B651FEBA76}"/>
              </a:ext>
            </a:extLst>
          </p:cNvPr>
          <p:cNvCxnSpPr>
            <a:cxnSpLocks/>
          </p:cNvCxnSpPr>
          <p:nvPr/>
        </p:nvCxnSpPr>
        <p:spPr>
          <a:xfrm>
            <a:off x="2519083" y="4881282"/>
            <a:ext cx="3064806" cy="0"/>
          </a:xfrm>
          <a:prstGeom prst="line">
            <a:avLst/>
          </a:prstGeom>
        </p:spPr>
        <p:style>
          <a:lnRef idx="1">
            <a:schemeClr val="dk1"/>
          </a:lnRef>
          <a:fillRef idx="0">
            <a:schemeClr val="dk1"/>
          </a:fillRef>
          <a:effectRef idx="0">
            <a:schemeClr val="dk1"/>
          </a:effectRef>
          <a:fontRef idx="minor">
            <a:schemeClr val="tx1"/>
          </a:fontRef>
        </p:style>
      </p:cxnSp>
      <p:cxnSp>
        <p:nvCxnSpPr>
          <p:cNvPr id="36" name="Straight Connector 35">
            <a:extLst>
              <a:ext uri="{FF2B5EF4-FFF2-40B4-BE49-F238E27FC236}">
                <a16:creationId xmlns:a16="http://schemas.microsoft.com/office/drawing/2014/main" id="{B821AFE5-6665-4BD7-B282-AEF3E69786E9}"/>
              </a:ext>
            </a:extLst>
          </p:cNvPr>
          <p:cNvCxnSpPr>
            <a:cxnSpLocks/>
            <a:stCxn id="9" idx="3"/>
          </p:cNvCxnSpPr>
          <p:nvPr/>
        </p:nvCxnSpPr>
        <p:spPr>
          <a:xfrm>
            <a:off x="6162675" y="4874845"/>
            <a:ext cx="3465419" cy="14828"/>
          </a:xfrm>
          <a:prstGeom prst="line">
            <a:avLst/>
          </a:prstGeom>
        </p:spPr>
        <p:style>
          <a:lnRef idx="1">
            <a:schemeClr val="dk1"/>
          </a:lnRef>
          <a:fillRef idx="0">
            <a:schemeClr val="dk1"/>
          </a:fillRef>
          <a:effectRef idx="0">
            <a:schemeClr val="dk1"/>
          </a:effectRef>
          <a:fontRef idx="minor">
            <a:schemeClr val="tx1"/>
          </a:fontRef>
        </p:style>
      </p:cxnSp>
      <p:cxnSp>
        <p:nvCxnSpPr>
          <p:cNvPr id="20" name="Straight Arrow Connector 19">
            <a:extLst>
              <a:ext uri="{FF2B5EF4-FFF2-40B4-BE49-F238E27FC236}">
                <a16:creationId xmlns:a16="http://schemas.microsoft.com/office/drawing/2014/main" id="{A59AC98A-E81E-4CD4-9265-EC96B1A7DE4D}"/>
              </a:ext>
            </a:extLst>
          </p:cNvPr>
          <p:cNvCxnSpPr>
            <a:cxnSpLocks/>
            <a:stCxn id="4" idx="2"/>
            <a:endCxn id="5" idx="0"/>
          </p:cNvCxnSpPr>
          <p:nvPr/>
        </p:nvCxnSpPr>
        <p:spPr>
          <a:xfrm>
            <a:off x="5832664" y="1306669"/>
            <a:ext cx="0" cy="18428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6" name="Straight Arrow Connector 25">
            <a:extLst>
              <a:ext uri="{FF2B5EF4-FFF2-40B4-BE49-F238E27FC236}">
                <a16:creationId xmlns:a16="http://schemas.microsoft.com/office/drawing/2014/main" id="{7D39B03B-BF41-4591-8C83-CEEA9CEFACB0}"/>
              </a:ext>
            </a:extLst>
          </p:cNvPr>
          <p:cNvCxnSpPr>
            <a:cxnSpLocks/>
          </p:cNvCxnSpPr>
          <p:nvPr/>
        </p:nvCxnSpPr>
        <p:spPr>
          <a:xfrm>
            <a:off x="5832664" y="688021"/>
            <a:ext cx="0" cy="18428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3" name="Straight Arrow Connector 22">
            <a:extLst>
              <a:ext uri="{FF2B5EF4-FFF2-40B4-BE49-F238E27FC236}">
                <a16:creationId xmlns:a16="http://schemas.microsoft.com/office/drawing/2014/main" id="{C0E32A72-798F-4418-9A28-3A4828B1B12E}"/>
              </a:ext>
            </a:extLst>
          </p:cNvPr>
          <p:cNvCxnSpPr>
            <a:cxnSpLocks/>
            <a:stCxn id="5" idx="2"/>
            <a:endCxn id="6" idx="0"/>
          </p:cNvCxnSpPr>
          <p:nvPr/>
        </p:nvCxnSpPr>
        <p:spPr>
          <a:xfrm>
            <a:off x="5832664" y="2105191"/>
            <a:ext cx="5600" cy="23062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8" name="Straight Arrow Connector 27">
            <a:extLst>
              <a:ext uri="{FF2B5EF4-FFF2-40B4-BE49-F238E27FC236}">
                <a16:creationId xmlns:a16="http://schemas.microsoft.com/office/drawing/2014/main" id="{160D0073-B67F-42CA-AC04-FB3DD750D3C5}"/>
              </a:ext>
            </a:extLst>
          </p:cNvPr>
          <p:cNvCxnSpPr>
            <a:cxnSpLocks/>
            <a:stCxn id="6" idx="2"/>
            <a:endCxn id="7" idx="0"/>
          </p:cNvCxnSpPr>
          <p:nvPr/>
        </p:nvCxnSpPr>
        <p:spPr>
          <a:xfrm>
            <a:off x="5838264" y="2924545"/>
            <a:ext cx="9528" cy="20227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2" name="Straight Arrow Connector 31">
            <a:extLst>
              <a:ext uri="{FF2B5EF4-FFF2-40B4-BE49-F238E27FC236}">
                <a16:creationId xmlns:a16="http://schemas.microsoft.com/office/drawing/2014/main" id="{EEB607FD-3B60-499D-AE05-7AB86583F592}"/>
              </a:ext>
            </a:extLst>
          </p:cNvPr>
          <p:cNvCxnSpPr>
            <a:cxnSpLocks/>
            <a:stCxn id="7" idx="2"/>
            <a:endCxn id="8" idx="0"/>
          </p:cNvCxnSpPr>
          <p:nvPr/>
        </p:nvCxnSpPr>
        <p:spPr>
          <a:xfrm>
            <a:off x="5847792" y="3542921"/>
            <a:ext cx="13447" cy="19552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7" name="Straight Arrow Connector 36">
            <a:extLst>
              <a:ext uri="{FF2B5EF4-FFF2-40B4-BE49-F238E27FC236}">
                <a16:creationId xmlns:a16="http://schemas.microsoft.com/office/drawing/2014/main" id="{70D67272-389F-42E3-805E-80A1A37F2C08}"/>
              </a:ext>
            </a:extLst>
          </p:cNvPr>
          <p:cNvCxnSpPr>
            <a:cxnSpLocks/>
            <a:stCxn id="11" idx="2"/>
            <a:endCxn id="12" idx="0"/>
          </p:cNvCxnSpPr>
          <p:nvPr/>
        </p:nvCxnSpPr>
        <p:spPr>
          <a:xfrm>
            <a:off x="2519083" y="5952604"/>
            <a:ext cx="1" cy="20198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0" name="Straight Arrow Connector 39">
            <a:extLst>
              <a:ext uri="{FF2B5EF4-FFF2-40B4-BE49-F238E27FC236}">
                <a16:creationId xmlns:a16="http://schemas.microsoft.com/office/drawing/2014/main" id="{FB56E2EE-70CC-46D5-8A4F-314E5E610C31}"/>
              </a:ext>
            </a:extLst>
          </p:cNvPr>
          <p:cNvCxnSpPr>
            <a:cxnSpLocks/>
            <a:endCxn id="10" idx="1"/>
          </p:cNvCxnSpPr>
          <p:nvPr/>
        </p:nvCxnSpPr>
        <p:spPr>
          <a:xfrm>
            <a:off x="6799731" y="5559297"/>
            <a:ext cx="1730187"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3" name="Straight Connector 42">
            <a:extLst>
              <a:ext uri="{FF2B5EF4-FFF2-40B4-BE49-F238E27FC236}">
                <a16:creationId xmlns:a16="http://schemas.microsoft.com/office/drawing/2014/main" id="{2AAA4A70-0D28-4306-BB8E-4488AE2A4C2C}"/>
              </a:ext>
            </a:extLst>
          </p:cNvPr>
          <p:cNvCxnSpPr>
            <a:cxnSpLocks/>
          </p:cNvCxnSpPr>
          <p:nvPr/>
        </p:nvCxnSpPr>
        <p:spPr>
          <a:xfrm flipH="1" flipV="1">
            <a:off x="3671888" y="6413372"/>
            <a:ext cx="3127843" cy="1116"/>
          </a:xfrm>
          <a:prstGeom prst="line">
            <a:avLst/>
          </a:prstGeom>
        </p:spPr>
        <p:style>
          <a:lnRef idx="1">
            <a:schemeClr val="dk1"/>
          </a:lnRef>
          <a:fillRef idx="0">
            <a:schemeClr val="dk1"/>
          </a:fillRef>
          <a:effectRef idx="0">
            <a:schemeClr val="dk1"/>
          </a:effectRef>
          <a:fontRef idx="minor">
            <a:schemeClr val="tx1"/>
          </a:fontRef>
        </p:style>
      </p:cxnSp>
      <p:cxnSp>
        <p:nvCxnSpPr>
          <p:cNvPr id="46" name="Straight Connector 45">
            <a:extLst>
              <a:ext uri="{FF2B5EF4-FFF2-40B4-BE49-F238E27FC236}">
                <a16:creationId xmlns:a16="http://schemas.microsoft.com/office/drawing/2014/main" id="{4631F549-34AF-480B-A37D-84A399F7A101}"/>
              </a:ext>
            </a:extLst>
          </p:cNvPr>
          <p:cNvCxnSpPr>
            <a:cxnSpLocks/>
          </p:cNvCxnSpPr>
          <p:nvPr/>
        </p:nvCxnSpPr>
        <p:spPr>
          <a:xfrm flipV="1">
            <a:off x="6799731" y="5566826"/>
            <a:ext cx="0" cy="846546"/>
          </a:xfrm>
          <a:prstGeom prst="line">
            <a:avLst/>
          </a:prstGeom>
        </p:spPr>
        <p:style>
          <a:lnRef idx="1">
            <a:schemeClr val="dk1"/>
          </a:lnRef>
          <a:fillRef idx="0">
            <a:schemeClr val="dk1"/>
          </a:fillRef>
          <a:effectRef idx="0">
            <a:schemeClr val="dk1"/>
          </a:effectRef>
          <a:fontRef idx="minor">
            <a:schemeClr val="tx1"/>
          </a:fontRef>
        </p:style>
      </p:cxnSp>
      <p:cxnSp>
        <p:nvCxnSpPr>
          <p:cNvPr id="49" name="Straight Arrow Connector 48">
            <a:extLst>
              <a:ext uri="{FF2B5EF4-FFF2-40B4-BE49-F238E27FC236}">
                <a16:creationId xmlns:a16="http://schemas.microsoft.com/office/drawing/2014/main" id="{9C3938E0-82E6-4191-B7DF-8C3AF4800526}"/>
              </a:ext>
            </a:extLst>
          </p:cNvPr>
          <p:cNvCxnSpPr>
            <a:cxnSpLocks/>
            <a:stCxn id="10" idx="2"/>
            <a:endCxn id="13" idx="0"/>
          </p:cNvCxnSpPr>
          <p:nvPr/>
        </p:nvCxnSpPr>
        <p:spPr>
          <a:xfrm>
            <a:off x="9644202" y="5902197"/>
            <a:ext cx="1822" cy="37757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53" name="TextBox 52">
            <a:extLst>
              <a:ext uri="{FF2B5EF4-FFF2-40B4-BE49-F238E27FC236}">
                <a16:creationId xmlns:a16="http://schemas.microsoft.com/office/drawing/2014/main" id="{33C0B4C0-926B-4F07-ADA7-876A4D26AF97}"/>
              </a:ext>
            </a:extLst>
          </p:cNvPr>
          <p:cNvSpPr txBox="1"/>
          <p:nvPr/>
        </p:nvSpPr>
        <p:spPr>
          <a:xfrm>
            <a:off x="9471212" y="6611800"/>
            <a:ext cx="573741" cy="276999"/>
          </a:xfrm>
          <a:prstGeom prst="rect">
            <a:avLst/>
          </a:prstGeom>
          <a:noFill/>
        </p:spPr>
        <p:txBody>
          <a:bodyPr wrap="square">
            <a:spAutoFit/>
          </a:bodyPr>
          <a:lstStyle/>
          <a:p>
            <a:r>
              <a:rPr lang="en-IN" sz="1200" dirty="0"/>
              <a:t>End</a:t>
            </a:r>
          </a:p>
        </p:txBody>
      </p:sp>
      <p:sp>
        <p:nvSpPr>
          <p:cNvPr id="54" name="TextBox 53">
            <a:extLst>
              <a:ext uri="{FF2B5EF4-FFF2-40B4-BE49-F238E27FC236}">
                <a16:creationId xmlns:a16="http://schemas.microsoft.com/office/drawing/2014/main" id="{AE975C44-D657-4F73-B974-DA546A90A7A6}"/>
              </a:ext>
            </a:extLst>
          </p:cNvPr>
          <p:cNvSpPr txBox="1"/>
          <p:nvPr/>
        </p:nvSpPr>
        <p:spPr>
          <a:xfrm>
            <a:off x="5588935" y="253661"/>
            <a:ext cx="573741" cy="276999"/>
          </a:xfrm>
          <a:prstGeom prst="rect">
            <a:avLst/>
          </a:prstGeom>
          <a:noFill/>
        </p:spPr>
        <p:txBody>
          <a:bodyPr wrap="square">
            <a:spAutoFit/>
          </a:bodyPr>
          <a:lstStyle/>
          <a:p>
            <a:r>
              <a:rPr lang="en-IN" sz="1200" dirty="0"/>
              <a:t>Start</a:t>
            </a:r>
          </a:p>
        </p:txBody>
      </p:sp>
      <p:pic>
        <p:nvPicPr>
          <p:cNvPr id="58" name="Picture 57">
            <a:extLst>
              <a:ext uri="{FF2B5EF4-FFF2-40B4-BE49-F238E27FC236}">
                <a16:creationId xmlns:a16="http://schemas.microsoft.com/office/drawing/2014/main" id="{BD0FC396-C0A9-467E-8ADA-558629B2D94E}"/>
              </a:ext>
            </a:extLst>
          </p:cNvPr>
          <p:cNvPicPr>
            <a:picLocks noChangeAspect="1"/>
          </p:cNvPicPr>
          <p:nvPr/>
        </p:nvPicPr>
        <p:blipFill>
          <a:blip r:embed="rId2"/>
          <a:stretch>
            <a:fillRect/>
          </a:stretch>
        </p:blipFill>
        <p:spPr>
          <a:xfrm>
            <a:off x="7779167" y="208266"/>
            <a:ext cx="4217526" cy="2598756"/>
          </a:xfrm>
          <a:prstGeom prst="rect">
            <a:avLst/>
          </a:prstGeom>
        </p:spPr>
      </p:pic>
      <p:sp>
        <p:nvSpPr>
          <p:cNvPr id="17" name="TextBox 16">
            <a:extLst>
              <a:ext uri="{FF2B5EF4-FFF2-40B4-BE49-F238E27FC236}">
                <a16:creationId xmlns:a16="http://schemas.microsoft.com/office/drawing/2014/main" id="{5410BC48-9E05-4199-A344-8E6697A6847E}"/>
              </a:ext>
            </a:extLst>
          </p:cNvPr>
          <p:cNvSpPr txBox="1"/>
          <p:nvPr/>
        </p:nvSpPr>
        <p:spPr>
          <a:xfrm>
            <a:off x="5181075" y="5153920"/>
            <a:ext cx="1384413" cy="307777"/>
          </a:xfrm>
          <a:prstGeom prst="rect">
            <a:avLst/>
          </a:prstGeom>
          <a:noFill/>
        </p:spPr>
        <p:txBody>
          <a:bodyPr wrap="square" rtlCol="0">
            <a:spAutoFit/>
          </a:bodyPr>
          <a:lstStyle/>
          <a:p>
            <a:r>
              <a:rPr lang="en-IN" sz="1400" dirty="0"/>
              <a:t>Over speeding?</a:t>
            </a:r>
            <a:endParaRPr lang="en-IN" sz="1000" dirty="0"/>
          </a:p>
        </p:txBody>
      </p:sp>
      <p:sp>
        <p:nvSpPr>
          <p:cNvPr id="18" name="TextBox 17">
            <a:extLst>
              <a:ext uri="{FF2B5EF4-FFF2-40B4-BE49-F238E27FC236}">
                <a16:creationId xmlns:a16="http://schemas.microsoft.com/office/drawing/2014/main" id="{C8D8093A-936B-4FD6-AE20-06EBF2527669}"/>
              </a:ext>
            </a:extLst>
          </p:cNvPr>
          <p:cNvSpPr txBox="1"/>
          <p:nvPr/>
        </p:nvSpPr>
        <p:spPr>
          <a:xfrm>
            <a:off x="6483652" y="4554059"/>
            <a:ext cx="578786" cy="369332"/>
          </a:xfrm>
          <a:prstGeom prst="rect">
            <a:avLst/>
          </a:prstGeom>
          <a:noFill/>
        </p:spPr>
        <p:txBody>
          <a:bodyPr wrap="square" rtlCol="0">
            <a:spAutoFit/>
          </a:bodyPr>
          <a:lstStyle/>
          <a:p>
            <a:r>
              <a:rPr lang="en-IN" dirty="0"/>
              <a:t>NO</a:t>
            </a:r>
          </a:p>
        </p:txBody>
      </p:sp>
      <p:sp>
        <p:nvSpPr>
          <p:cNvPr id="38" name="TextBox 37">
            <a:extLst>
              <a:ext uri="{FF2B5EF4-FFF2-40B4-BE49-F238E27FC236}">
                <a16:creationId xmlns:a16="http://schemas.microsoft.com/office/drawing/2014/main" id="{786C5B4F-1702-47BC-BEF0-6F0FC5D92C2C}"/>
              </a:ext>
            </a:extLst>
          </p:cNvPr>
          <p:cNvSpPr txBox="1"/>
          <p:nvPr/>
        </p:nvSpPr>
        <p:spPr>
          <a:xfrm>
            <a:off x="4664209" y="4546773"/>
            <a:ext cx="578786" cy="369332"/>
          </a:xfrm>
          <a:prstGeom prst="rect">
            <a:avLst/>
          </a:prstGeom>
          <a:noFill/>
        </p:spPr>
        <p:txBody>
          <a:bodyPr wrap="square" rtlCol="0">
            <a:spAutoFit/>
          </a:bodyPr>
          <a:lstStyle/>
          <a:p>
            <a:r>
              <a:rPr lang="en-IN" dirty="0"/>
              <a:t>YES</a:t>
            </a:r>
          </a:p>
        </p:txBody>
      </p:sp>
    </p:spTree>
    <p:extLst>
      <p:ext uri="{BB962C8B-B14F-4D97-AF65-F5344CB8AC3E}">
        <p14:creationId xmlns:p14="http://schemas.microsoft.com/office/powerpoint/2010/main" val="33492533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23079"/>
            <a:ext cx="10515600" cy="1325563"/>
          </a:xfrm>
        </p:spPr>
        <p:txBody>
          <a:bodyPr/>
          <a:lstStyle/>
          <a:p>
            <a:pPr algn="ctr"/>
            <a:r>
              <a:rPr lang="en-IN" dirty="0">
                <a:effectLst>
                  <a:outerShdw blurRad="38100" dist="38100" dir="2700000" algn="tl">
                    <a:srgbClr val="000000">
                      <a:alpha val="43137"/>
                    </a:srgbClr>
                  </a:outerShdw>
                </a:effectLst>
                <a:latin typeface="Century Schoolbook" panose="02040604050505020304" pitchFamily="18" charset="0"/>
              </a:rPr>
              <a:t>H/W AND S/W COMPONENTS</a:t>
            </a:r>
          </a:p>
        </p:txBody>
      </p:sp>
      <p:sp>
        <p:nvSpPr>
          <p:cNvPr id="4" name="TextBox 3">
            <a:extLst>
              <a:ext uri="{FF2B5EF4-FFF2-40B4-BE49-F238E27FC236}">
                <a16:creationId xmlns:a16="http://schemas.microsoft.com/office/drawing/2014/main" id="{D7F0F03A-A835-478E-8E8D-5FDFAAAE8192}"/>
              </a:ext>
            </a:extLst>
          </p:cNvPr>
          <p:cNvSpPr txBox="1"/>
          <p:nvPr/>
        </p:nvSpPr>
        <p:spPr>
          <a:xfrm>
            <a:off x="838200" y="1600200"/>
            <a:ext cx="9892553" cy="3970318"/>
          </a:xfrm>
          <a:prstGeom prst="rect">
            <a:avLst/>
          </a:prstGeom>
          <a:noFill/>
        </p:spPr>
        <p:txBody>
          <a:bodyPr wrap="square">
            <a:spAutoFit/>
          </a:bodyPr>
          <a:lstStyle/>
          <a:p>
            <a:pPr marL="0" indent="0" algn="just">
              <a:buNone/>
            </a:pPr>
            <a:r>
              <a:rPr lang="en-US" dirty="0">
                <a:latin typeface="Times New Roman" panose="02020603050405020304" pitchFamily="18" charset="0"/>
                <a:cs typeface="Times New Roman" panose="02020603050405020304" pitchFamily="18" charset="0"/>
              </a:rPr>
              <a:t>Hardware Requirements </a:t>
            </a:r>
          </a:p>
          <a:p>
            <a:pPr algn="just"/>
            <a:endParaRPr lang="en-US"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GB" sz="1800" dirty="0">
                <a:effectLst/>
                <a:latin typeface="Times New Roman" panose="02020603050405020304" pitchFamily="18" charset="0"/>
                <a:ea typeface="Calibri" panose="020F0502020204030204" pitchFamily="34" charset="0"/>
              </a:rPr>
              <a:t>Processor: </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I</a:t>
            </a:r>
            <a:r>
              <a:rPr lang="en-US" dirty="0">
                <a:latin typeface="Times New Roman" panose="02020603050405020304" pitchFamily="18" charset="0"/>
                <a:cs typeface="Times New Roman" panose="02020603050405020304" pitchFamily="18" charset="0"/>
              </a:rPr>
              <a:t>ntel processor i5(or above). </a:t>
            </a:r>
          </a:p>
          <a:p>
            <a:pPr marL="285750" indent="-285750" algn="just">
              <a:buFont typeface="Arial" panose="020B0604020202020204" pitchFamily="34" charset="0"/>
              <a:buChar char="•"/>
            </a:pPr>
            <a:r>
              <a:rPr lang="en-GB" sz="1800" dirty="0">
                <a:effectLst/>
                <a:latin typeface="Times New Roman" panose="02020603050405020304" pitchFamily="18" charset="0"/>
                <a:ea typeface="Calibri" panose="020F0502020204030204" pitchFamily="34" charset="0"/>
              </a:rPr>
              <a:t>RAM: </a:t>
            </a:r>
            <a:r>
              <a:rPr lang="en-GB" sz="1800" dirty="0">
                <a:solidFill>
                  <a:srgbClr val="222222"/>
                </a:solidFill>
                <a:effectLst/>
                <a:latin typeface="Times New Roman" panose="02020603050405020304" pitchFamily="18" charset="0"/>
                <a:ea typeface="Times New Roman" panose="02020603050405020304" pitchFamily="18" charset="0"/>
              </a:rPr>
              <a:t>at least 8 GB RAM</a:t>
            </a:r>
          </a:p>
          <a:p>
            <a:pPr marL="285750" indent="-285750" algn="just">
              <a:buFont typeface="Arial" panose="020B0604020202020204" pitchFamily="34" charset="0"/>
              <a:buChar char="•"/>
            </a:pPr>
            <a:r>
              <a:rPr lang="en-GB" sz="1800" dirty="0">
                <a:solidFill>
                  <a:srgbClr val="222222"/>
                </a:solidFill>
                <a:effectLst/>
                <a:latin typeface="Times New Roman" panose="02020603050405020304" pitchFamily="18" charset="0"/>
                <a:ea typeface="Times New Roman" panose="02020603050405020304" pitchFamily="18" charset="0"/>
              </a:rPr>
              <a:t>Hard Disk: 500 GB</a:t>
            </a:r>
            <a:endParaRPr lang="en-US" sz="1800" dirty="0">
              <a:effectLst/>
              <a:latin typeface="Times New Roman" panose="02020603050405020304" pitchFamily="18" charset="0"/>
              <a:ea typeface="Calibri" panose="020F0502020204030204" pitchFamily="34" charset="0"/>
            </a:endParaRPr>
          </a:p>
          <a:p>
            <a:pPr marL="285750" indent="-285750" algn="just">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0" indent="0" algn="just">
              <a:buNone/>
            </a:pPr>
            <a:endParaRPr lang="en-US" dirty="0">
              <a:latin typeface="Times New Roman" panose="02020603050405020304" pitchFamily="18" charset="0"/>
              <a:cs typeface="Times New Roman" panose="02020603050405020304" pitchFamily="18" charset="0"/>
            </a:endParaRPr>
          </a:p>
          <a:p>
            <a:pPr marL="0" indent="0" algn="just">
              <a:buNone/>
            </a:pPr>
            <a:r>
              <a:rPr lang="en-US" dirty="0">
                <a:latin typeface="Times New Roman" panose="02020603050405020304" pitchFamily="18" charset="0"/>
                <a:cs typeface="Times New Roman" panose="02020603050405020304" pitchFamily="18" charset="0"/>
              </a:rPr>
              <a:t>Software Requirements </a:t>
            </a:r>
          </a:p>
          <a:p>
            <a:pPr marL="0" indent="0" algn="just">
              <a:buNone/>
            </a:pPr>
            <a:endParaRPr lang="en-US"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Language used: Python</a:t>
            </a:r>
          </a:p>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Operating System: Windows, Linux- Ubuntu, Macintosh</a:t>
            </a:r>
          </a:p>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Platforms: Jupyter, Spyder, Anaconda prompt, Virtual Box, Visual Studio. </a:t>
            </a:r>
          </a:p>
          <a:p>
            <a:pPr marL="0" indent="0" algn="just">
              <a:buNone/>
            </a:pPr>
            <a:endParaRPr lang="en-US" dirty="0">
              <a:latin typeface="Times New Roman" panose="02020603050405020304" pitchFamily="18" charset="0"/>
              <a:cs typeface="Times New Roman" panose="02020603050405020304" pitchFamily="18" charset="0"/>
            </a:endParaRPr>
          </a:p>
          <a:p>
            <a:pPr marL="0" indent="0" algn="just">
              <a:buNone/>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92846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665BE61F-B172-485D-977A-9F2AD50AD5FA}"/>
              </a:ext>
            </a:extLst>
          </p:cNvPr>
          <p:cNvSpPr>
            <a:spLocks noGrp="1"/>
          </p:cNvSpPr>
          <p:nvPr>
            <p:ph type="title"/>
          </p:nvPr>
        </p:nvSpPr>
        <p:spPr>
          <a:xfrm>
            <a:off x="838200" y="801188"/>
            <a:ext cx="10515600" cy="304801"/>
          </a:xfrm>
        </p:spPr>
        <p:txBody>
          <a:bodyPr>
            <a:normAutofit fontScale="90000"/>
          </a:bodyPr>
          <a:lstStyle/>
          <a:p>
            <a:pPr algn="ctr"/>
            <a:r>
              <a:rPr lang="en-IN" dirty="0"/>
              <a:t>Dataset Training </a:t>
            </a:r>
            <a:br>
              <a:rPr lang="en-IN" dirty="0"/>
            </a:br>
            <a:endParaRPr lang="en-IN" dirty="0"/>
          </a:p>
        </p:txBody>
      </p:sp>
      <p:sp>
        <p:nvSpPr>
          <p:cNvPr id="7" name="Content Placeholder 2">
            <a:extLst>
              <a:ext uri="{FF2B5EF4-FFF2-40B4-BE49-F238E27FC236}">
                <a16:creationId xmlns:a16="http://schemas.microsoft.com/office/drawing/2014/main" id="{C30E4314-B2DB-4577-865F-7609F519FED6}"/>
              </a:ext>
            </a:extLst>
          </p:cNvPr>
          <p:cNvSpPr>
            <a:spLocks noGrp="1"/>
          </p:cNvSpPr>
          <p:nvPr>
            <p:ph idx="1"/>
          </p:nvPr>
        </p:nvSpPr>
        <p:spPr>
          <a:xfrm>
            <a:off x="838200" y="1105989"/>
            <a:ext cx="10515600" cy="5070974"/>
          </a:xfrm>
        </p:spPr>
        <p:txBody>
          <a:bodyPr/>
          <a:lstStyle/>
          <a:p>
            <a:endParaRPr lang="en-IN" dirty="0"/>
          </a:p>
          <a:p>
            <a:r>
              <a:rPr lang="en-IN" dirty="0"/>
              <a:t>First approach includes using our own trained dataset using cascade trainer GUI.</a:t>
            </a:r>
          </a:p>
          <a:p>
            <a:pPr lvl="1"/>
            <a:r>
              <a:rPr lang="en-IN" dirty="0"/>
              <a:t>First we collect dataset of vehicle and non-vehicle images.</a:t>
            </a:r>
          </a:p>
          <a:p>
            <a:pPr lvl="1"/>
            <a:r>
              <a:rPr lang="en-IN" dirty="0"/>
              <a:t>Creating sub folders of positive and negative images.</a:t>
            </a:r>
          </a:p>
          <a:p>
            <a:pPr lvl="1"/>
            <a:r>
              <a:rPr lang="en-IN" dirty="0"/>
              <a:t>Giving path to a root directory.</a:t>
            </a:r>
          </a:p>
          <a:p>
            <a:pPr lvl="1"/>
            <a:r>
              <a:rPr lang="en-IN" dirty="0"/>
              <a:t>Configure according to the requirement.</a:t>
            </a:r>
          </a:p>
          <a:p>
            <a:pPr marL="457200" lvl="1" indent="0">
              <a:buNone/>
            </a:pPr>
            <a:endParaRPr lang="en-IN" dirty="0"/>
          </a:p>
          <a:p>
            <a:pPr marL="457200" lvl="1" indent="0">
              <a:buNone/>
            </a:pPr>
            <a:r>
              <a:rPr lang="en-IN" dirty="0"/>
              <a:t>Output :- receiving a cascade.xml file.</a:t>
            </a:r>
          </a:p>
        </p:txBody>
      </p:sp>
    </p:spTree>
    <p:extLst>
      <p:ext uri="{BB962C8B-B14F-4D97-AF65-F5344CB8AC3E}">
        <p14:creationId xmlns:p14="http://schemas.microsoft.com/office/powerpoint/2010/main" val="27876622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68382" y="116931"/>
            <a:ext cx="10515600" cy="1150166"/>
          </a:xfrm>
        </p:spPr>
        <p:txBody>
          <a:bodyPr/>
          <a:lstStyle/>
          <a:p>
            <a:pPr algn="ctr"/>
            <a:r>
              <a:rPr lang="en-IN" dirty="0">
                <a:effectLst>
                  <a:outerShdw blurRad="38100" dist="38100" dir="2700000" algn="tl">
                    <a:srgbClr val="000000">
                      <a:alpha val="43137"/>
                    </a:srgbClr>
                  </a:outerShdw>
                </a:effectLst>
                <a:latin typeface="Century Schoolbook" panose="02040604050505020304" pitchFamily="18" charset="0"/>
              </a:rPr>
              <a:t>CONTENTS</a:t>
            </a:r>
          </a:p>
        </p:txBody>
      </p:sp>
      <p:sp>
        <p:nvSpPr>
          <p:cNvPr id="3" name="Content Placeholder 2"/>
          <p:cNvSpPr>
            <a:spLocks noGrp="1"/>
          </p:cNvSpPr>
          <p:nvPr>
            <p:ph idx="1"/>
          </p:nvPr>
        </p:nvSpPr>
        <p:spPr>
          <a:xfrm>
            <a:off x="668382" y="968188"/>
            <a:ext cx="10685418" cy="5467343"/>
          </a:xfrm>
        </p:spPr>
        <p:txBody>
          <a:bodyPr>
            <a:normAutofit fontScale="62500" lnSpcReduction="20000"/>
          </a:bodyPr>
          <a:lstStyle/>
          <a:p>
            <a:pPr lvl="0">
              <a:lnSpc>
                <a:spcPct val="150000"/>
              </a:lnSpc>
            </a:pPr>
            <a:r>
              <a:rPr lang="en-US" dirty="0">
                <a:solidFill>
                  <a:schemeClr val="bg2">
                    <a:lumMod val="10000"/>
                  </a:schemeClr>
                </a:solidFill>
                <a:latin typeface="Times New Roman" panose="02020603050405020304" pitchFamily="18" charset="0"/>
                <a:cs typeface="Times New Roman" panose="02020603050405020304" pitchFamily="18" charset="0"/>
              </a:rPr>
              <a:t>Abstract</a:t>
            </a:r>
          </a:p>
          <a:p>
            <a:pPr>
              <a:lnSpc>
                <a:spcPct val="150000"/>
              </a:lnSpc>
            </a:pPr>
            <a:r>
              <a:rPr lang="en-US" dirty="0">
                <a:solidFill>
                  <a:schemeClr val="bg2">
                    <a:lumMod val="10000"/>
                  </a:schemeClr>
                </a:solidFill>
                <a:latin typeface="Times New Roman" panose="02020603050405020304" pitchFamily="18" charset="0"/>
                <a:cs typeface="Times New Roman" panose="02020603050405020304" pitchFamily="18" charset="0"/>
              </a:rPr>
              <a:t>Introduction</a:t>
            </a:r>
          </a:p>
          <a:p>
            <a:pPr lvl="0">
              <a:lnSpc>
                <a:spcPct val="150000"/>
              </a:lnSpc>
            </a:pPr>
            <a:r>
              <a:rPr lang="en-US" dirty="0">
                <a:solidFill>
                  <a:schemeClr val="bg2">
                    <a:lumMod val="10000"/>
                  </a:schemeClr>
                </a:solidFill>
                <a:latin typeface="Times New Roman" panose="02020603050405020304" pitchFamily="18" charset="0"/>
                <a:cs typeface="Times New Roman" panose="02020603050405020304" pitchFamily="18" charset="0"/>
              </a:rPr>
              <a:t>Objectives</a:t>
            </a:r>
          </a:p>
          <a:p>
            <a:pPr lvl="0">
              <a:lnSpc>
                <a:spcPct val="150000"/>
              </a:lnSpc>
            </a:pPr>
            <a:r>
              <a:rPr lang="en-US" dirty="0">
                <a:solidFill>
                  <a:schemeClr val="bg2">
                    <a:lumMod val="10000"/>
                  </a:schemeClr>
                </a:solidFill>
                <a:latin typeface="Times New Roman" panose="02020603050405020304" pitchFamily="18" charset="0"/>
                <a:cs typeface="Times New Roman" panose="02020603050405020304" pitchFamily="18" charset="0"/>
              </a:rPr>
              <a:t>Literature Survey</a:t>
            </a:r>
          </a:p>
          <a:p>
            <a:pPr lvl="0">
              <a:lnSpc>
                <a:spcPct val="150000"/>
              </a:lnSpc>
            </a:pPr>
            <a:r>
              <a:rPr lang="en-US" dirty="0">
                <a:solidFill>
                  <a:schemeClr val="bg2">
                    <a:lumMod val="10000"/>
                  </a:schemeClr>
                </a:solidFill>
                <a:latin typeface="Times New Roman" panose="02020603050405020304" pitchFamily="18" charset="0"/>
                <a:cs typeface="Times New Roman" panose="02020603050405020304" pitchFamily="18" charset="0"/>
              </a:rPr>
              <a:t>Proposed Idea</a:t>
            </a:r>
          </a:p>
          <a:p>
            <a:pPr lvl="0">
              <a:lnSpc>
                <a:spcPct val="150000"/>
              </a:lnSpc>
            </a:pPr>
            <a:r>
              <a:rPr lang="en-US" dirty="0">
                <a:solidFill>
                  <a:schemeClr val="bg2">
                    <a:lumMod val="10000"/>
                  </a:schemeClr>
                </a:solidFill>
                <a:latin typeface="Times New Roman" panose="02020603050405020304" pitchFamily="18" charset="0"/>
                <a:cs typeface="Times New Roman" panose="02020603050405020304" pitchFamily="18" charset="0"/>
              </a:rPr>
              <a:t>Methodology</a:t>
            </a:r>
          </a:p>
          <a:p>
            <a:pPr>
              <a:lnSpc>
                <a:spcPct val="150000"/>
              </a:lnSpc>
            </a:pPr>
            <a:r>
              <a:rPr lang="en-US" dirty="0">
                <a:solidFill>
                  <a:schemeClr val="bg2">
                    <a:lumMod val="10000"/>
                  </a:schemeClr>
                </a:solidFill>
                <a:latin typeface="Times New Roman" panose="02020603050405020304" pitchFamily="18" charset="0"/>
                <a:cs typeface="Times New Roman" panose="02020603050405020304" pitchFamily="18" charset="0"/>
              </a:rPr>
              <a:t>Dataset Training</a:t>
            </a:r>
          </a:p>
          <a:p>
            <a:pPr>
              <a:lnSpc>
                <a:spcPct val="150000"/>
              </a:lnSpc>
            </a:pPr>
            <a:r>
              <a:rPr lang="en-US" dirty="0">
                <a:solidFill>
                  <a:schemeClr val="bg2">
                    <a:lumMod val="10000"/>
                  </a:schemeClr>
                </a:solidFill>
                <a:latin typeface="Times New Roman" panose="02020603050405020304" pitchFamily="18" charset="0"/>
                <a:cs typeface="Times New Roman" panose="02020603050405020304" pitchFamily="18" charset="0"/>
              </a:rPr>
              <a:t>Result</a:t>
            </a:r>
          </a:p>
          <a:p>
            <a:pPr lvl="0">
              <a:lnSpc>
                <a:spcPct val="150000"/>
              </a:lnSpc>
            </a:pPr>
            <a:r>
              <a:rPr lang="en-US" dirty="0">
                <a:solidFill>
                  <a:schemeClr val="bg2">
                    <a:lumMod val="10000"/>
                  </a:schemeClr>
                </a:solidFill>
                <a:latin typeface="Times New Roman" panose="02020603050405020304" pitchFamily="18" charset="0"/>
                <a:cs typeface="Times New Roman" panose="02020603050405020304" pitchFamily="18" charset="0"/>
              </a:rPr>
              <a:t>Conclusions</a:t>
            </a:r>
          </a:p>
          <a:p>
            <a:pPr lvl="0">
              <a:lnSpc>
                <a:spcPct val="150000"/>
              </a:lnSpc>
            </a:pPr>
            <a:r>
              <a:rPr lang="en-US" dirty="0">
                <a:solidFill>
                  <a:schemeClr val="bg2">
                    <a:lumMod val="10000"/>
                  </a:schemeClr>
                </a:solidFill>
                <a:latin typeface="Times New Roman" panose="02020603050405020304" pitchFamily="18" charset="0"/>
                <a:cs typeface="Times New Roman" panose="02020603050405020304" pitchFamily="18" charset="0"/>
              </a:rPr>
              <a:t>References</a:t>
            </a:r>
          </a:p>
          <a:p>
            <a:pPr lvl="0">
              <a:lnSpc>
                <a:spcPct val="150000"/>
              </a:lnSpc>
            </a:pPr>
            <a:r>
              <a:rPr lang="en-US">
                <a:solidFill>
                  <a:schemeClr val="bg2">
                    <a:lumMod val="10000"/>
                  </a:schemeClr>
                </a:solidFill>
                <a:latin typeface="Times New Roman" panose="02020603050405020304" pitchFamily="18" charset="0"/>
                <a:cs typeface="Times New Roman" panose="02020603050405020304" pitchFamily="18" charset="0"/>
              </a:rPr>
              <a:t>Poster</a:t>
            </a:r>
            <a:endParaRPr lang="en-US" dirty="0">
              <a:solidFill>
                <a:schemeClr val="bg2">
                  <a:lumMod val="10000"/>
                </a:schemeClr>
              </a:solidFill>
              <a:latin typeface="Times New Roman" panose="02020603050405020304" pitchFamily="18" charset="0"/>
              <a:cs typeface="Times New Roman" panose="02020603050405020304" pitchFamily="18" charset="0"/>
            </a:endParaRPr>
          </a:p>
          <a:p>
            <a:pPr lvl="0">
              <a:lnSpc>
                <a:spcPct val="150000"/>
              </a:lnSpc>
            </a:pPr>
            <a:endParaRPr lang="en-US" dirty="0">
              <a:solidFill>
                <a:schemeClr val="bg2">
                  <a:lumMod val="10000"/>
                </a:schemeClr>
              </a:solidFill>
              <a:latin typeface="Times New Roman" panose="02020603050405020304" pitchFamily="18" charset="0"/>
              <a:cs typeface="Times New Roman" panose="02020603050405020304" pitchFamily="18" charset="0"/>
            </a:endParaRPr>
          </a:p>
          <a:p>
            <a:pPr lvl="0">
              <a:lnSpc>
                <a:spcPct val="150000"/>
              </a:lnSpc>
            </a:pPr>
            <a:endParaRPr lang="en-US" dirty="0">
              <a:latin typeface="Times New Roman" panose="02020603050405020304" pitchFamily="18" charset="0"/>
              <a:cs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11236276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E85A98-7643-48BB-B47E-138B5DF7A1DF}"/>
              </a:ext>
            </a:extLst>
          </p:cNvPr>
          <p:cNvSpPr>
            <a:spLocks noGrp="1"/>
          </p:cNvSpPr>
          <p:nvPr>
            <p:ph type="title"/>
          </p:nvPr>
        </p:nvSpPr>
        <p:spPr/>
        <p:txBody>
          <a:bodyPr/>
          <a:lstStyle/>
          <a:p>
            <a:pPr algn="ctr"/>
            <a:r>
              <a:rPr lang="en-IN" sz="4000" dirty="0">
                <a:latin typeface="Century Schoolbook" panose="02040604050505020304" pitchFamily="18" charset="0"/>
              </a:rPr>
              <a:t>Training</a:t>
            </a:r>
            <a:endParaRPr lang="en-IN" dirty="0">
              <a:latin typeface="Century Schoolbook" panose="02040604050505020304" pitchFamily="18" charset="0"/>
            </a:endParaRPr>
          </a:p>
        </p:txBody>
      </p:sp>
      <p:pic>
        <p:nvPicPr>
          <p:cNvPr id="5" name="Content Placeholder 4">
            <a:extLst>
              <a:ext uri="{FF2B5EF4-FFF2-40B4-BE49-F238E27FC236}">
                <a16:creationId xmlns:a16="http://schemas.microsoft.com/office/drawing/2014/main" id="{2725E31A-DFAB-4CBE-B51E-7C241C483B1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36450" y="1785027"/>
            <a:ext cx="4821073" cy="3220568"/>
          </a:xfrm>
        </p:spPr>
      </p:pic>
      <p:pic>
        <p:nvPicPr>
          <p:cNvPr id="7" name="Picture 6">
            <a:extLst>
              <a:ext uri="{FF2B5EF4-FFF2-40B4-BE49-F238E27FC236}">
                <a16:creationId xmlns:a16="http://schemas.microsoft.com/office/drawing/2014/main" id="{8B1F120D-FCFA-4307-9AC5-343FF7D0E6F7}"/>
              </a:ext>
            </a:extLst>
          </p:cNvPr>
          <p:cNvPicPr>
            <a:picLocks noChangeAspect="1"/>
          </p:cNvPicPr>
          <p:nvPr/>
        </p:nvPicPr>
        <p:blipFill rotWithShape="1">
          <a:blip r:embed="rId3">
            <a:extLst>
              <a:ext uri="{28A0092B-C50C-407E-A947-70E740481C1C}">
                <a14:useLocalDpi xmlns:a14="http://schemas.microsoft.com/office/drawing/2010/main" val="0"/>
              </a:ext>
            </a:extLst>
          </a:blip>
          <a:srcRect b="4288"/>
          <a:stretch/>
        </p:blipFill>
        <p:spPr>
          <a:xfrm>
            <a:off x="5832909" y="1785027"/>
            <a:ext cx="5868765" cy="3220568"/>
          </a:xfrm>
          <a:prstGeom prst="rect">
            <a:avLst/>
          </a:prstGeom>
        </p:spPr>
      </p:pic>
    </p:spTree>
    <p:extLst>
      <p:ext uri="{BB962C8B-B14F-4D97-AF65-F5344CB8AC3E}">
        <p14:creationId xmlns:p14="http://schemas.microsoft.com/office/powerpoint/2010/main" val="23802577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766242-D6E3-48F8-88F5-5A6C050BA4E1}"/>
              </a:ext>
            </a:extLst>
          </p:cNvPr>
          <p:cNvSpPr>
            <a:spLocks noGrp="1"/>
          </p:cNvSpPr>
          <p:nvPr>
            <p:ph type="title"/>
          </p:nvPr>
        </p:nvSpPr>
        <p:spPr>
          <a:xfrm>
            <a:off x="838200" y="338493"/>
            <a:ext cx="10515600" cy="645528"/>
          </a:xfrm>
        </p:spPr>
        <p:txBody>
          <a:bodyPr>
            <a:normAutofit fontScale="90000"/>
          </a:bodyPr>
          <a:lstStyle/>
          <a:p>
            <a:pPr algn="ctr"/>
            <a:r>
              <a:rPr lang="en-IN" dirty="0"/>
              <a:t>Result</a:t>
            </a:r>
          </a:p>
        </p:txBody>
      </p:sp>
      <p:pic>
        <p:nvPicPr>
          <p:cNvPr id="7" name="Content Placeholder 6">
            <a:extLst>
              <a:ext uri="{FF2B5EF4-FFF2-40B4-BE49-F238E27FC236}">
                <a16:creationId xmlns:a16="http://schemas.microsoft.com/office/drawing/2014/main" id="{0159EFDE-49F3-7B96-092C-DFF1B9D9EAD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02168" y="1754604"/>
            <a:ext cx="8797770" cy="4351338"/>
          </a:xfrm>
        </p:spPr>
      </p:pic>
    </p:spTree>
    <p:extLst>
      <p:ext uri="{BB962C8B-B14F-4D97-AF65-F5344CB8AC3E}">
        <p14:creationId xmlns:p14="http://schemas.microsoft.com/office/powerpoint/2010/main" val="385676683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D1B305DE-8CE7-1AB0-40C7-E8A06ABBE2C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14542" y="1038688"/>
            <a:ext cx="8362916" cy="5093887"/>
          </a:xfrm>
        </p:spPr>
      </p:pic>
    </p:spTree>
    <p:extLst>
      <p:ext uri="{BB962C8B-B14F-4D97-AF65-F5344CB8AC3E}">
        <p14:creationId xmlns:p14="http://schemas.microsoft.com/office/powerpoint/2010/main" val="9326007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B04E9A9-1CC4-488B-8311-C882A87F55AA}"/>
              </a:ext>
            </a:extLst>
          </p:cNvPr>
          <p:cNvSpPr>
            <a:spLocks noGrp="1"/>
          </p:cNvSpPr>
          <p:nvPr>
            <p:ph idx="1"/>
          </p:nvPr>
        </p:nvSpPr>
        <p:spPr>
          <a:xfrm>
            <a:off x="790160" y="1517070"/>
            <a:ext cx="10611679" cy="3823860"/>
          </a:xfrm>
        </p:spPr>
        <p:txBody>
          <a:bodyPr>
            <a:normAutofit/>
          </a:bodyPr>
          <a:lstStyle/>
          <a:p>
            <a:pPr marL="0" indent="0" algn="just">
              <a:buNone/>
            </a:pPr>
            <a:r>
              <a:rPr lang="en-US" dirty="0">
                <a:latin typeface="Times New Roman" panose="02020603050405020304" pitchFamily="18" charset="0"/>
                <a:cs typeface="Times New Roman" panose="02020603050405020304" pitchFamily="18" charset="0"/>
              </a:rPr>
              <a:t>Speed estimation is one of many important parts of Intelligent Traffic System (ITS) which can be done by using image processing technique. It is more efficient and economical than conventional technique without using image processing, for example: using speed radar and manual inspection.</a:t>
            </a:r>
          </a:p>
          <a:p>
            <a:pPr marL="0" indent="0" algn="just">
              <a:buNone/>
            </a:pPr>
            <a:r>
              <a:rPr lang="en-US" dirty="0">
                <a:latin typeface="Times New Roman" panose="02020603050405020304" pitchFamily="18" charset="0"/>
                <a:cs typeface="Times New Roman" panose="02020603050405020304" pitchFamily="18" charset="0"/>
              </a:rPr>
              <a:t>So, by this system we can reduce man power. It can become more effective and reliable.</a:t>
            </a:r>
          </a:p>
        </p:txBody>
      </p:sp>
      <p:sp>
        <p:nvSpPr>
          <p:cNvPr id="4" name="TextBox 3">
            <a:extLst>
              <a:ext uri="{FF2B5EF4-FFF2-40B4-BE49-F238E27FC236}">
                <a16:creationId xmlns:a16="http://schemas.microsoft.com/office/drawing/2014/main" id="{E5B1117C-6EBB-46C0-88ED-D3E8F2C1DE7E}"/>
              </a:ext>
            </a:extLst>
          </p:cNvPr>
          <p:cNvSpPr txBox="1"/>
          <p:nvPr/>
        </p:nvSpPr>
        <p:spPr>
          <a:xfrm>
            <a:off x="4500769" y="611330"/>
            <a:ext cx="3375992" cy="707886"/>
          </a:xfrm>
          <a:prstGeom prst="rect">
            <a:avLst/>
          </a:prstGeom>
          <a:noFill/>
        </p:spPr>
        <p:txBody>
          <a:bodyPr wrap="square">
            <a:spAutoFit/>
          </a:bodyPr>
          <a:lstStyle/>
          <a:p>
            <a:pPr marL="0" indent="0" algn="ctr">
              <a:buNone/>
            </a:pPr>
            <a:r>
              <a:rPr lang="en-US" sz="4000" dirty="0">
                <a:latin typeface="Century Schoolbook" panose="02040604050505020304" pitchFamily="18" charset="0"/>
                <a:cs typeface="Times New Roman" panose="02020603050405020304" pitchFamily="18" charset="0"/>
              </a:rPr>
              <a:t>Conclusion</a:t>
            </a:r>
          </a:p>
        </p:txBody>
      </p:sp>
    </p:spTree>
    <p:extLst>
      <p:ext uri="{BB962C8B-B14F-4D97-AF65-F5344CB8AC3E}">
        <p14:creationId xmlns:p14="http://schemas.microsoft.com/office/powerpoint/2010/main" val="153105573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82246"/>
            <a:ext cx="10515600" cy="1019538"/>
          </a:xfrm>
        </p:spPr>
        <p:txBody>
          <a:bodyPr>
            <a:normAutofit/>
          </a:bodyPr>
          <a:lstStyle/>
          <a:p>
            <a:pPr algn="ctr"/>
            <a:r>
              <a:rPr lang="en-IN" sz="4000" dirty="0">
                <a:effectLst>
                  <a:outerShdw blurRad="38100" dist="38100" dir="2700000" algn="tl">
                    <a:srgbClr val="000000">
                      <a:alpha val="43137"/>
                    </a:srgbClr>
                  </a:outerShdw>
                </a:effectLst>
                <a:latin typeface="Century Schoolbook" panose="02040604050505020304" pitchFamily="18" charset="0"/>
              </a:rPr>
              <a:t>REFERENCES</a:t>
            </a:r>
          </a:p>
        </p:txBody>
      </p:sp>
      <p:sp>
        <p:nvSpPr>
          <p:cNvPr id="3" name="Content Placeholder 2"/>
          <p:cNvSpPr>
            <a:spLocks noGrp="1"/>
          </p:cNvSpPr>
          <p:nvPr>
            <p:ph idx="1"/>
          </p:nvPr>
        </p:nvSpPr>
        <p:spPr>
          <a:xfrm>
            <a:off x="838200" y="1332411"/>
            <a:ext cx="10515600" cy="4844552"/>
          </a:xfrm>
        </p:spPr>
        <p:txBody>
          <a:bodyPr>
            <a:normAutofit/>
          </a:bodyPr>
          <a:lstStyle/>
          <a:p>
            <a:pPr marL="0" indent="0" algn="just">
              <a:buNone/>
            </a:pPr>
            <a:r>
              <a:rPr lang="en-US" sz="2400" dirty="0"/>
              <a:t>[1] 	R. </a:t>
            </a:r>
            <a:r>
              <a:rPr lang="en-US" sz="2400" dirty="0" err="1"/>
              <a:t>Reulke</a:t>
            </a:r>
            <a:r>
              <a:rPr lang="en-US" sz="2400" dirty="0"/>
              <a:t>, A. </a:t>
            </a:r>
            <a:r>
              <a:rPr lang="en-US" sz="2400" dirty="0" err="1"/>
              <a:t>Bœrner</a:t>
            </a:r>
            <a:r>
              <a:rPr lang="en-US" sz="2400" dirty="0"/>
              <a:t>, H. </a:t>
            </a:r>
            <a:r>
              <a:rPr lang="en-US" sz="2400" dirty="0" err="1"/>
              <a:t>Hetzheim</a:t>
            </a:r>
            <a:r>
              <a:rPr lang="en-US" sz="2400" dirty="0"/>
              <a:t>, A. </a:t>
            </a:r>
            <a:r>
              <a:rPr lang="en-US" sz="2400" dirty="0" err="1"/>
              <a:t>Schischmanow</a:t>
            </a:r>
            <a:r>
              <a:rPr lang="en-US" sz="2400" dirty="0"/>
              <a:t>, and H. Venus. A 	sensor 	web for road traffic observation. In Image and Vision Computing, 	New Zealand 2002, pages 293–298, 2002</a:t>
            </a:r>
          </a:p>
          <a:p>
            <a:pPr marL="0" indent="0" algn="just">
              <a:buNone/>
            </a:pPr>
            <a:r>
              <a:rPr lang="en-US" sz="2400" dirty="0"/>
              <a:t>[2]	I. Ikeda, S. </a:t>
            </a:r>
            <a:r>
              <a:rPr lang="en-US" sz="2400" dirty="0" err="1"/>
              <a:t>Ohnaka</a:t>
            </a:r>
            <a:r>
              <a:rPr lang="en-US" sz="2400" dirty="0"/>
              <a:t>, and M. </a:t>
            </a:r>
            <a:r>
              <a:rPr lang="en-US" sz="2400" dirty="0" err="1"/>
              <a:t>Mizoguchi</a:t>
            </a:r>
            <a:r>
              <a:rPr lang="en-US" sz="2400" dirty="0"/>
              <a:t>. Traffic measurement with a roadside 	vision system - individual tracking of overlapped vehicles. In Proceedings of 	the 13th International Conference on Pattern Recognition, pages 859–864, 	1996</a:t>
            </a:r>
          </a:p>
          <a:p>
            <a:pPr marL="0" indent="0" algn="just">
              <a:buNone/>
            </a:pPr>
            <a:r>
              <a:rPr lang="en-US" sz="2400" dirty="0"/>
              <a:t>[3]	M. </a:t>
            </a:r>
            <a:r>
              <a:rPr lang="en-US" sz="2400" dirty="0" err="1"/>
              <a:t>Betke</a:t>
            </a:r>
            <a:r>
              <a:rPr lang="en-US" sz="2400" dirty="0"/>
              <a:t>, E. </a:t>
            </a:r>
            <a:r>
              <a:rPr lang="en-US" sz="2400" dirty="0" err="1"/>
              <a:t>Haritaoglu</a:t>
            </a:r>
            <a:r>
              <a:rPr lang="en-US" sz="2400" dirty="0"/>
              <a:t>, and L. S. Davis. Realtime multiple vehicle detection 	and tracking from a moving vehicle. Machine Vision and Applications, 	12(2):69–83, 2000</a:t>
            </a:r>
          </a:p>
          <a:p>
            <a:pPr marL="0" indent="0" algn="just">
              <a:buNone/>
            </a:pPr>
            <a:r>
              <a:rPr lang="en-IN" sz="2400" dirty="0"/>
              <a:t>[4]	M. Arai, A. </a:t>
            </a:r>
            <a:r>
              <a:rPr lang="en-IN" sz="2400" dirty="0" err="1"/>
              <a:t>Otuki</a:t>
            </a:r>
            <a:r>
              <a:rPr lang="en-IN" sz="2400" dirty="0"/>
              <a:t>, K. </a:t>
            </a:r>
            <a:r>
              <a:rPr lang="en-IN" sz="2400" dirty="0" err="1"/>
              <a:t>Nakamiira</a:t>
            </a:r>
            <a:r>
              <a:rPr lang="en-IN" sz="2400" dirty="0"/>
              <a:t>, H. Inoue, Y. Satoh, T. </a:t>
            </a:r>
            <a:r>
              <a:rPr lang="en-IN" sz="2400" dirty="0" err="1"/>
              <a:t>Iiitamura</a:t>
            </a:r>
            <a:r>
              <a:rPr lang="en-IN" sz="2400" dirty="0"/>
              <a:t>, and Y. 	</a:t>
            </a:r>
            <a:r>
              <a:rPr lang="en-IN" sz="2400" dirty="0" err="1"/>
              <a:t>Kohayashi</a:t>
            </a:r>
            <a:r>
              <a:rPr lang="en-IN" sz="2400" dirty="0"/>
              <a:t>. Intelligent. monitoring system based on neural network </a:t>
            </a:r>
            <a:r>
              <a:rPr lang="en-IN" sz="2400" dirty="0" err="1"/>
              <a:t>t,heory</a:t>
            </a:r>
            <a:r>
              <a:rPr lang="en-IN" sz="2400" dirty="0"/>
              <a:t> 	and image processing. Proc. ITS’95 Yoboha.ma, vol. 1:170-173, 1995</a:t>
            </a:r>
          </a:p>
        </p:txBody>
      </p:sp>
    </p:spTree>
    <p:extLst>
      <p:ext uri="{BB962C8B-B14F-4D97-AF65-F5344CB8AC3E}">
        <p14:creationId xmlns:p14="http://schemas.microsoft.com/office/powerpoint/2010/main" val="9671011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1F37A90-5657-B268-335C-EC136628AB28}"/>
              </a:ext>
            </a:extLst>
          </p:cNvPr>
          <p:cNvSpPr>
            <a:spLocks noGrp="1"/>
          </p:cNvSpPr>
          <p:nvPr>
            <p:ph idx="1"/>
          </p:nvPr>
        </p:nvSpPr>
        <p:spPr>
          <a:xfrm>
            <a:off x="-107022" y="633481"/>
            <a:ext cx="10515600" cy="5591037"/>
          </a:xfrm>
        </p:spPr>
        <p:txBody>
          <a:bodyPr>
            <a:normAutofit lnSpcReduction="10000"/>
          </a:bodyPr>
          <a:lstStyle/>
          <a:p>
            <a:pPr marL="0" indent="0">
              <a:buNone/>
            </a:pPr>
            <a:r>
              <a:rPr lang="en-US" sz="2400" dirty="0"/>
              <a:t>[5]	Adnan, Muhammad </a:t>
            </a:r>
            <a:r>
              <a:rPr lang="en-US" sz="2400" dirty="0" err="1"/>
              <a:t>Akram</a:t>
            </a:r>
            <a:r>
              <a:rPr lang="en-US" sz="2400" dirty="0"/>
              <a:t>, </a:t>
            </a:r>
            <a:r>
              <a:rPr lang="en-US" sz="2400" dirty="0" err="1"/>
              <a:t>Norliana</a:t>
            </a:r>
            <a:r>
              <a:rPr lang="en-US" sz="2400" dirty="0"/>
              <a:t> </a:t>
            </a:r>
            <a:r>
              <a:rPr lang="en-US" sz="2400" dirty="0" err="1"/>
              <a:t>Sulaiman</a:t>
            </a:r>
            <a:r>
              <a:rPr lang="en-US" sz="2400" dirty="0"/>
              <a:t>, Nor Izzah Zainuddin, and 	Tuan </a:t>
            </a:r>
            <a:r>
              <a:rPr lang="en-US" sz="2400" dirty="0" err="1"/>
              <a:t>Badrul</a:t>
            </a:r>
            <a:r>
              <a:rPr lang="en-US" sz="2400" dirty="0"/>
              <a:t> </a:t>
            </a:r>
            <a:r>
              <a:rPr lang="en-US" sz="2400" dirty="0" err="1"/>
              <a:t>Hisyam</a:t>
            </a:r>
            <a:r>
              <a:rPr lang="en-US" sz="2400" dirty="0"/>
              <a:t> Tuan </a:t>
            </a:r>
            <a:r>
              <a:rPr lang="en-US" sz="2400" dirty="0" err="1"/>
              <a:t>Besar</a:t>
            </a:r>
            <a:r>
              <a:rPr lang="en-US" sz="2400" dirty="0"/>
              <a:t>. "Vehicle speed measurement technique 	using various speed detection instrumentation." In Business Engineering 	and Industrial Applications Colloquium (BEIAC), 2013 IEEE, pp. 668-672. 	IEEE, 2013</a:t>
            </a:r>
          </a:p>
          <a:p>
            <a:pPr marL="0" indent="0">
              <a:buNone/>
            </a:pPr>
            <a:r>
              <a:rPr lang="en-US" sz="2400" dirty="0"/>
              <a:t>[6]	Chen, </a:t>
            </a:r>
            <a:r>
              <a:rPr lang="en-US" sz="2400" dirty="0" err="1"/>
              <a:t>Peijiang</a:t>
            </a:r>
            <a:r>
              <a:rPr lang="en-US" sz="2400" dirty="0"/>
              <a:t>. "Moving object detection based on background extraction." 	In Computer Network and Multimedia Technology, 2009. CNMT 2009. 	International Symposium on, pp. 1-4. IEEE, 2009.</a:t>
            </a:r>
          </a:p>
          <a:p>
            <a:pPr marL="0" indent="0">
              <a:buNone/>
            </a:pPr>
            <a:r>
              <a:rPr lang="en-US" sz="2400" dirty="0"/>
              <a:t>[7]	Dailey, Daniel J., Fritz W. Cathey, and </a:t>
            </a:r>
            <a:r>
              <a:rPr lang="en-US" sz="2400" dirty="0" err="1"/>
              <a:t>Suree</a:t>
            </a:r>
            <a:r>
              <a:rPr lang="en-US" sz="2400" dirty="0"/>
              <a:t> </a:t>
            </a:r>
            <a:r>
              <a:rPr lang="en-US" sz="2400" dirty="0" err="1"/>
              <a:t>Pumrin</a:t>
            </a:r>
            <a:r>
              <a:rPr lang="en-US" sz="2400" dirty="0"/>
              <a:t>. "An algorithm to 	estimate mean traffic speed using uncalibrated cameras." IEEE Transactions 	on Intelligent Transportation Systems 1, no. 2 (2000): 98-107. </a:t>
            </a:r>
          </a:p>
          <a:p>
            <a:pPr marL="0" indent="0">
              <a:buNone/>
            </a:pPr>
            <a:r>
              <a:rPr lang="en-US" sz="2400" dirty="0"/>
              <a:t>[8]	 </a:t>
            </a:r>
            <a:r>
              <a:rPr lang="en-US" sz="2400" dirty="0" err="1"/>
              <a:t>Madasu</a:t>
            </a:r>
            <a:r>
              <a:rPr lang="en-US" sz="2400" dirty="0"/>
              <a:t>, Vamsi Krishna, and </a:t>
            </a:r>
            <a:r>
              <a:rPr lang="en-US" sz="2400" dirty="0" err="1"/>
              <a:t>Madasu</a:t>
            </a:r>
            <a:r>
              <a:rPr lang="en-US" sz="2400" dirty="0"/>
              <a:t> </a:t>
            </a:r>
            <a:r>
              <a:rPr lang="en-US" sz="2400" dirty="0" err="1"/>
              <a:t>Hanmandlu</a:t>
            </a:r>
            <a:r>
              <a:rPr lang="en-US" sz="2400" dirty="0"/>
              <a:t>. "Estimation of vehicle 	speed by motion tracking on image sequences." In Intelligent Vehicles 	Symposium (IV), 2010 IEEE, pp. 185-190. IEEE, 2010. </a:t>
            </a:r>
          </a:p>
          <a:p>
            <a:pPr marL="0" indent="0">
              <a:buNone/>
            </a:pPr>
            <a:r>
              <a:rPr lang="en-US" sz="2400" dirty="0"/>
              <a:t>[9]	</a:t>
            </a:r>
            <a:r>
              <a:rPr lang="en-US" sz="2400" dirty="0" err="1"/>
              <a:t>Madasu</a:t>
            </a:r>
            <a:r>
              <a:rPr lang="en-US" sz="2400" dirty="0"/>
              <a:t>, Vamsi Krishna, and </a:t>
            </a:r>
            <a:r>
              <a:rPr lang="en-US" sz="2400" dirty="0" err="1"/>
              <a:t>Madasu</a:t>
            </a:r>
            <a:r>
              <a:rPr lang="en-US" sz="2400" dirty="0"/>
              <a:t> </a:t>
            </a:r>
            <a:r>
              <a:rPr lang="en-US" sz="2400" dirty="0" err="1"/>
              <a:t>Hanmandlu</a:t>
            </a:r>
            <a:r>
              <a:rPr lang="en-US" sz="2400" dirty="0"/>
              <a:t>. "Estimation of vehicle 	speed by motion tracking on image sequences." In Intelligent Vehicles 	Symposium (IV), 2010 IEEE, pp. 185-190. IEEE, 2010.</a:t>
            </a:r>
          </a:p>
        </p:txBody>
      </p:sp>
    </p:spTree>
    <p:extLst>
      <p:ext uri="{BB962C8B-B14F-4D97-AF65-F5344CB8AC3E}">
        <p14:creationId xmlns:p14="http://schemas.microsoft.com/office/powerpoint/2010/main" val="30063903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5BA6947-C6FA-955D-12CD-72D35A697B38}"/>
              </a:ext>
            </a:extLst>
          </p:cNvPr>
          <p:cNvPicPr>
            <a:picLocks noChangeAspect="1"/>
          </p:cNvPicPr>
          <p:nvPr/>
        </p:nvPicPr>
        <p:blipFill>
          <a:blip r:embed="rId2"/>
          <a:stretch>
            <a:fillRect/>
          </a:stretch>
        </p:blipFill>
        <p:spPr>
          <a:xfrm>
            <a:off x="1070005" y="51003"/>
            <a:ext cx="10051990" cy="6755993"/>
          </a:xfrm>
          <a:prstGeom prst="rect">
            <a:avLst/>
          </a:prstGeom>
        </p:spPr>
      </p:pic>
    </p:spTree>
    <p:extLst>
      <p:ext uri="{BB962C8B-B14F-4D97-AF65-F5344CB8AC3E}">
        <p14:creationId xmlns:p14="http://schemas.microsoft.com/office/powerpoint/2010/main" val="38481102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38125"/>
            <a:ext cx="10515600" cy="1006475"/>
          </a:xfrm>
        </p:spPr>
        <p:txBody>
          <a:bodyPr>
            <a:normAutofit/>
          </a:bodyPr>
          <a:lstStyle/>
          <a:p>
            <a:pPr algn="ctr"/>
            <a:r>
              <a:rPr lang="en-IN" sz="4000" b="1" dirty="0">
                <a:effectLst>
                  <a:outerShdw blurRad="38100" dist="38100" dir="2700000" algn="tl">
                    <a:srgbClr val="000000">
                      <a:alpha val="43137"/>
                    </a:srgbClr>
                  </a:outerShdw>
                </a:effectLst>
                <a:latin typeface="Century Schoolbook" panose="02040604050505020304" pitchFamily="18" charset="0"/>
              </a:rPr>
              <a:t>ABSTRACT</a:t>
            </a:r>
          </a:p>
        </p:txBody>
      </p:sp>
      <p:sp>
        <p:nvSpPr>
          <p:cNvPr id="3" name="Content Placeholder 2"/>
          <p:cNvSpPr>
            <a:spLocks noGrp="1"/>
          </p:cNvSpPr>
          <p:nvPr>
            <p:ph idx="1"/>
          </p:nvPr>
        </p:nvSpPr>
        <p:spPr>
          <a:xfrm>
            <a:off x="838200" y="1346200"/>
            <a:ext cx="10929730" cy="4696791"/>
          </a:xfrm>
        </p:spPr>
        <p:txBody>
          <a:bodyPr>
            <a:normAutofit fontScale="92500" lnSpcReduction="10000"/>
          </a:bodyPr>
          <a:lstStyle/>
          <a:p>
            <a:pPr marL="0" indent="0" algn="just">
              <a:buNone/>
            </a:pPr>
            <a:r>
              <a:rPr lang="en-US" dirty="0">
                <a:latin typeface="Times New Roman" panose="02020603050405020304" pitchFamily="18" charset="0"/>
                <a:cs typeface="Times New Roman" panose="02020603050405020304" pitchFamily="18" charset="0"/>
              </a:rPr>
              <a:t>Object Detection is related to Computer Vision. Object detection enables detecting every instance of objects in images and videos. It identifies the feature of Images that generates an intelligent understanding of images just like human vision works. In this we begin with the brief introduction of machine learning and object detection framework like Region-Based Convolutional Neural Network (RCNN), You only look once (YOLO), </a:t>
            </a:r>
            <a:r>
              <a:rPr lang="en-US" dirty="0" err="1">
                <a:latin typeface="Times New Roman" panose="02020603050405020304" pitchFamily="18" charset="0"/>
                <a:cs typeface="Times New Roman" panose="02020603050405020304" pitchFamily="18" charset="0"/>
              </a:rPr>
              <a:t>Haar</a:t>
            </a:r>
            <a:r>
              <a:rPr lang="en-US" dirty="0">
                <a:latin typeface="Times New Roman" panose="02020603050405020304" pitchFamily="18" charset="0"/>
                <a:cs typeface="Times New Roman" panose="02020603050405020304" pitchFamily="18" charset="0"/>
              </a:rPr>
              <a:t> Cascade, Decision Tree etc. Then we focus on our proposed object detection architectures along with some modifications.  The traditional model detects a certain object in images. </a:t>
            </a:r>
          </a:p>
          <a:p>
            <a:pPr marL="0" indent="0" algn="just">
              <a:buNone/>
            </a:pPr>
            <a:r>
              <a:rPr lang="en-US" dirty="0">
                <a:latin typeface="Times New Roman" panose="02020603050405020304" pitchFamily="18" charset="0"/>
                <a:cs typeface="Times New Roman" panose="02020603050405020304" pitchFamily="18" charset="0"/>
              </a:rPr>
              <a:t>Vehicle detection and tracking is one of the key components of the smart traffic concept. Modern city planning and development is not achievable without proper knowledge of existing traffic flows within the city. Surveillance video is an undervalued source of traffic information, which can be discovered by variety of information technology tools and solutions, including machine learning techniques.</a:t>
            </a:r>
          </a:p>
          <a:p>
            <a:pPr marL="0" indent="0" algn="just">
              <a:buNone/>
            </a:pPr>
            <a:endParaRPr lang="en-IN" dirty="0"/>
          </a:p>
        </p:txBody>
      </p:sp>
    </p:spTree>
    <p:extLst>
      <p:ext uri="{BB962C8B-B14F-4D97-AF65-F5344CB8AC3E}">
        <p14:creationId xmlns:p14="http://schemas.microsoft.com/office/powerpoint/2010/main" val="10521825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2E38579-EED9-4B96-A126-EBEE72930A19}"/>
              </a:ext>
            </a:extLst>
          </p:cNvPr>
          <p:cNvSpPr>
            <a:spLocks noGrp="1"/>
          </p:cNvSpPr>
          <p:nvPr>
            <p:ph type="title"/>
          </p:nvPr>
        </p:nvSpPr>
        <p:spPr>
          <a:xfrm>
            <a:off x="838200" y="365125"/>
            <a:ext cx="10515600" cy="1325563"/>
          </a:xfrm>
        </p:spPr>
        <p:txBody>
          <a:bodyPr>
            <a:normAutofit/>
          </a:bodyPr>
          <a:lstStyle/>
          <a:p>
            <a:pPr algn="ctr"/>
            <a:r>
              <a:rPr lang="en-IN" sz="4000" dirty="0">
                <a:solidFill>
                  <a:schemeClr val="bg2">
                    <a:lumMod val="10000"/>
                  </a:schemeClr>
                </a:solidFill>
                <a:effectLst>
                  <a:outerShdw blurRad="38100" dist="38100" dir="2700000" algn="tl">
                    <a:srgbClr val="000000">
                      <a:alpha val="43137"/>
                    </a:srgbClr>
                  </a:outerShdw>
                </a:effectLst>
                <a:latin typeface="Century Schoolbook" panose="02040604050505020304" pitchFamily="18" charset="0"/>
              </a:rPr>
              <a:t>INTRODUCTION</a:t>
            </a:r>
          </a:p>
        </p:txBody>
      </p:sp>
      <p:sp>
        <p:nvSpPr>
          <p:cNvPr id="5" name="Content Placeholder 2">
            <a:extLst>
              <a:ext uri="{FF2B5EF4-FFF2-40B4-BE49-F238E27FC236}">
                <a16:creationId xmlns:a16="http://schemas.microsoft.com/office/drawing/2014/main" id="{28E04216-569A-45BD-8E64-7041E8EF3B8F}"/>
              </a:ext>
            </a:extLst>
          </p:cNvPr>
          <p:cNvSpPr>
            <a:spLocks noGrp="1"/>
          </p:cNvSpPr>
          <p:nvPr>
            <p:ph idx="1"/>
          </p:nvPr>
        </p:nvSpPr>
        <p:spPr>
          <a:xfrm>
            <a:off x="967408" y="1881809"/>
            <a:ext cx="10787269" cy="4295154"/>
          </a:xfrm>
        </p:spPr>
        <p:txBody>
          <a:bodyPr>
            <a:normAutofit lnSpcReduction="10000"/>
          </a:bodyPr>
          <a:lstStyle/>
          <a:p>
            <a:pPr algn="just">
              <a:buFont typeface="Wingdings" panose="05000000000000000000" pitchFamily="2" charset="2"/>
              <a:buChar char="§"/>
            </a:pPr>
            <a:r>
              <a:rPr lang="en-IN" dirty="0">
                <a:latin typeface="Times New Roman" panose="02020603050405020304" pitchFamily="18" charset="0"/>
                <a:cs typeface="Times New Roman" panose="02020603050405020304" pitchFamily="18" charset="0"/>
              </a:rPr>
              <a:t>Smart traffic in the modern cities ,vehicle recognition and route tracking. </a:t>
            </a:r>
          </a:p>
          <a:p>
            <a:pPr algn="just">
              <a:buFont typeface="Wingdings" panose="05000000000000000000" pitchFamily="2" charset="2"/>
              <a:buChar char="§"/>
            </a:pPr>
            <a:r>
              <a:rPr lang="en-IN" dirty="0">
                <a:latin typeface="Times New Roman" panose="02020603050405020304" pitchFamily="18" charset="0"/>
                <a:cs typeface="Times New Roman" panose="02020603050405020304" pitchFamily="18" charset="0"/>
              </a:rPr>
              <a:t>It provides necessary information about traffic conditions </a:t>
            </a:r>
            <a:r>
              <a:rPr lang="en-US" dirty="0">
                <a:latin typeface="Times New Roman" panose="02020603050405020304" pitchFamily="18" charset="0"/>
                <a:cs typeface="Times New Roman" panose="02020603050405020304" pitchFamily="18" charset="0"/>
              </a:rPr>
              <a:t>like velocity distribution and density of vehicles. </a:t>
            </a:r>
          </a:p>
          <a:p>
            <a:pPr algn="just">
              <a:buFont typeface="Wingdings" panose="05000000000000000000" pitchFamily="2" charset="2"/>
              <a:buChar char="§"/>
            </a:pPr>
            <a:r>
              <a:rPr lang="en-US" dirty="0">
                <a:latin typeface="Times New Roman" panose="02020603050405020304" pitchFamily="18" charset="0"/>
                <a:cs typeface="Times New Roman" panose="02020603050405020304" pitchFamily="18" charset="0"/>
              </a:rPr>
              <a:t>It detects possible traffic congestion.</a:t>
            </a:r>
            <a:endParaRPr lang="en-IN"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
            </a:pPr>
            <a:r>
              <a:rPr lang="en-US" dirty="0">
                <a:latin typeface="Times New Roman" panose="02020603050405020304" pitchFamily="18" charset="0"/>
                <a:cs typeface="Times New Roman" panose="02020603050405020304" pitchFamily="18" charset="0"/>
              </a:rPr>
              <a:t>Accidents occur on the road frequently</a:t>
            </a:r>
          </a:p>
          <a:p>
            <a:pPr algn="just">
              <a:buFont typeface="Wingdings" panose="05000000000000000000" pitchFamily="2" charset="2"/>
              <a:buChar char="§"/>
            </a:pPr>
            <a:r>
              <a:rPr lang="en-US" dirty="0">
                <a:latin typeface="Times New Roman" panose="02020603050405020304" pitchFamily="18" charset="0"/>
                <a:cs typeface="Times New Roman" panose="02020603050405020304" pitchFamily="18" charset="0"/>
              </a:rPr>
              <a:t>The most common cause is rear-end collisions </a:t>
            </a:r>
          </a:p>
          <a:p>
            <a:pPr algn="just">
              <a:buFont typeface="Wingdings" panose="05000000000000000000" pitchFamily="2" charset="2"/>
              <a:buChar char="§"/>
            </a:pPr>
            <a:r>
              <a:rPr lang="en-US" dirty="0">
                <a:latin typeface="Times New Roman" panose="02020603050405020304" pitchFamily="18" charset="0"/>
                <a:cs typeface="Times New Roman" panose="02020603050405020304" pitchFamily="18" charset="0"/>
              </a:rPr>
              <a:t>Driver error such as fatigue, discomfort, over speeding or use of a phone while driving. </a:t>
            </a:r>
          </a:p>
          <a:p>
            <a:pPr algn="just">
              <a:buFont typeface="Wingdings" panose="05000000000000000000" pitchFamily="2" charset="2"/>
              <a:buChar char="§"/>
            </a:pPr>
            <a:r>
              <a:rPr lang="en-US" dirty="0">
                <a:latin typeface="Times New Roman" panose="02020603050405020304" pitchFamily="18" charset="0"/>
                <a:cs typeface="Times New Roman" panose="02020603050405020304" pitchFamily="18" charset="0"/>
              </a:rPr>
              <a:t>These accidents can be reduced if these driver errors are eliminated.</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971908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9EE9A8E-580F-4F1D-92A3-B84AE5A75200}"/>
              </a:ext>
            </a:extLst>
          </p:cNvPr>
          <p:cNvSpPr txBox="1"/>
          <p:nvPr/>
        </p:nvSpPr>
        <p:spPr>
          <a:xfrm>
            <a:off x="1098175" y="1869140"/>
            <a:ext cx="9699811" cy="3416320"/>
          </a:xfrm>
          <a:prstGeom prst="rect">
            <a:avLst/>
          </a:prstGeom>
          <a:noFill/>
        </p:spPr>
        <p:txBody>
          <a:bodyPr wrap="square">
            <a:spAutoFit/>
          </a:bodyPr>
          <a:lstStyle/>
          <a:p>
            <a:pPr marL="342900" indent="-34290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The task of detecting and classifying objects in images and videos are classification task.</a:t>
            </a:r>
          </a:p>
          <a:p>
            <a:pPr marL="342900" indent="-342900">
              <a:buFont typeface="Arial" panose="020B0604020202020204" pitchFamily="34" charset="0"/>
              <a:buChar char="•"/>
            </a:pPr>
            <a:endParaRPr lang="en-US" sz="24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The reason behind this is from the dataset with complex features. </a:t>
            </a:r>
          </a:p>
          <a:p>
            <a:pPr marL="342900" indent="-342900">
              <a:buFont typeface="Arial" panose="020B0604020202020204" pitchFamily="34" charset="0"/>
              <a:buChar char="•"/>
            </a:pPr>
            <a:endParaRPr lang="en-US" sz="24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Task is suited well in machine learning since the task is a perform by CV.</a:t>
            </a:r>
          </a:p>
          <a:p>
            <a:pPr marL="342900" indent="-342900">
              <a:buFont typeface="Arial" panose="020B0604020202020204" pitchFamily="34" charset="0"/>
              <a:buChar char="•"/>
            </a:pPr>
            <a:endParaRPr lang="en-US" sz="24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The system is important for many fields especially for traffic and vehicle detection</a:t>
            </a:r>
            <a:endParaRPr lang="en-IN" sz="2400" dirty="0">
              <a:latin typeface="Times New Roman" panose="02020603050405020304" pitchFamily="18" charset="0"/>
              <a:cs typeface="Times New Roman" panose="02020603050405020304" pitchFamily="18" charset="0"/>
            </a:endParaRPr>
          </a:p>
        </p:txBody>
      </p:sp>
      <p:sp>
        <p:nvSpPr>
          <p:cNvPr id="6" name="Title 1">
            <a:extLst>
              <a:ext uri="{FF2B5EF4-FFF2-40B4-BE49-F238E27FC236}">
                <a16:creationId xmlns:a16="http://schemas.microsoft.com/office/drawing/2014/main" id="{0FCF6792-F7B1-4888-A278-EE3C7E10884E}"/>
              </a:ext>
            </a:extLst>
          </p:cNvPr>
          <p:cNvSpPr>
            <a:spLocks noGrp="1"/>
          </p:cNvSpPr>
          <p:nvPr>
            <p:ph type="title"/>
          </p:nvPr>
        </p:nvSpPr>
        <p:spPr>
          <a:xfrm>
            <a:off x="2859742" y="578224"/>
            <a:ext cx="5925671" cy="958525"/>
          </a:xfrm>
        </p:spPr>
        <p:txBody>
          <a:bodyPr>
            <a:normAutofit/>
          </a:bodyPr>
          <a:lstStyle/>
          <a:p>
            <a:pPr algn="ctr"/>
            <a:r>
              <a:rPr lang="en-IN" sz="4000" dirty="0">
                <a:solidFill>
                  <a:schemeClr val="bg2">
                    <a:lumMod val="10000"/>
                  </a:schemeClr>
                </a:solidFill>
                <a:effectLst>
                  <a:outerShdw blurRad="38100" dist="38100" dir="2700000" algn="tl">
                    <a:srgbClr val="000000">
                      <a:alpha val="43137"/>
                    </a:srgbClr>
                  </a:outerShdw>
                </a:effectLst>
                <a:latin typeface="Century Schoolbook" panose="02040604050505020304" pitchFamily="18" charset="0"/>
              </a:rPr>
              <a:t>The Problem Statement</a:t>
            </a:r>
          </a:p>
        </p:txBody>
      </p:sp>
    </p:spTree>
    <p:extLst>
      <p:ext uri="{BB962C8B-B14F-4D97-AF65-F5344CB8AC3E}">
        <p14:creationId xmlns:p14="http://schemas.microsoft.com/office/powerpoint/2010/main" val="23336977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21050"/>
            <a:ext cx="10515600" cy="1325563"/>
          </a:xfrm>
        </p:spPr>
        <p:txBody>
          <a:bodyPr>
            <a:normAutofit/>
          </a:bodyPr>
          <a:lstStyle/>
          <a:p>
            <a:pPr algn="ctr"/>
            <a:r>
              <a:rPr lang="en-IN" sz="4000" b="1" dirty="0">
                <a:effectLst>
                  <a:outerShdw blurRad="38100" dist="38100" dir="2700000" algn="tl">
                    <a:srgbClr val="000000">
                      <a:alpha val="43137"/>
                    </a:srgbClr>
                  </a:outerShdw>
                </a:effectLst>
                <a:latin typeface="Century Schoolbook" panose="02040604050505020304" pitchFamily="18" charset="0"/>
              </a:rPr>
              <a:t>OBJECTIVES</a:t>
            </a:r>
          </a:p>
        </p:txBody>
      </p:sp>
      <p:sp>
        <p:nvSpPr>
          <p:cNvPr id="3" name="Content Placeholder 2"/>
          <p:cNvSpPr>
            <a:spLocks noGrp="1"/>
          </p:cNvSpPr>
          <p:nvPr>
            <p:ph idx="1"/>
          </p:nvPr>
        </p:nvSpPr>
        <p:spPr>
          <a:xfrm>
            <a:off x="1089212" y="1923395"/>
            <a:ext cx="10013576" cy="2577727"/>
          </a:xfrm>
        </p:spPr>
        <p:txBody>
          <a:bodyPr/>
          <a:lstStyle/>
          <a:p>
            <a:pPr marL="0" indent="0">
              <a:buNone/>
            </a:pPr>
            <a:r>
              <a:rPr lang="en-US" dirty="0">
                <a:latin typeface="Times New Roman" panose="02020603050405020304" pitchFamily="18" charset="0"/>
                <a:cs typeface="Times New Roman" panose="02020603050405020304" pitchFamily="18" charset="0"/>
              </a:rPr>
              <a:t>The objectives are:</a:t>
            </a:r>
          </a:p>
          <a:p>
            <a:r>
              <a:rPr lang="en-US" dirty="0">
                <a:latin typeface="Times New Roman" panose="02020603050405020304" pitchFamily="18" charset="0"/>
                <a:cs typeface="Times New Roman" panose="02020603050405020304" pitchFamily="18" charset="0"/>
              </a:rPr>
              <a:t>To design an automated over speed detection system.</a:t>
            </a:r>
          </a:p>
          <a:p>
            <a:r>
              <a:rPr lang="en-US" dirty="0">
                <a:latin typeface="Times New Roman" panose="02020603050405020304" pitchFamily="18" charset="0"/>
                <a:cs typeface="Times New Roman" panose="02020603050405020304" pitchFamily="18" charset="0"/>
              </a:rPr>
              <a:t>To create a system that would notify traffic police with details of an over speeding vehicle.</a:t>
            </a:r>
          </a:p>
          <a:p>
            <a:endParaRPr lang="en-IN" dirty="0"/>
          </a:p>
        </p:txBody>
      </p:sp>
    </p:spTree>
    <p:extLst>
      <p:ext uri="{BB962C8B-B14F-4D97-AF65-F5344CB8AC3E}">
        <p14:creationId xmlns:p14="http://schemas.microsoft.com/office/powerpoint/2010/main" val="18164220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94560" y="117566"/>
            <a:ext cx="7680960" cy="783771"/>
          </a:xfrm>
        </p:spPr>
        <p:txBody>
          <a:bodyPr>
            <a:normAutofit/>
          </a:bodyPr>
          <a:lstStyle/>
          <a:p>
            <a:pPr algn="ctr"/>
            <a:r>
              <a:rPr lang="en-IN" sz="3200" dirty="0">
                <a:effectLst>
                  <a:outerShdw blurRad="38100" dist="38100" dir="2700000" algn="tl">
                    <a:srgbClr val="000000">
                      <a:alpha val="43137"/>
                    </a:srgbClr>
                  </a:outerShdw>
                </a:effectLst>
                <a:latin typeface="Century Schoolbook" panose="02040604050505020304" pitchFamily="18" charset="0"/>
              </a:rPr>
              <a:t>LITERATURE SURVEY</a:t>
            </a:r>
            <a:endParaRPr lang="en-IN" sz="3200" dirty="0"/>
          </a:p>
        </p:txBody>
      </p:sp>
      <p:graphicFrame>
        <p:nvGraphicFramePr>
          <p:cNvPr id="3" name="Content Placeholder 11"/>
          <p:cNvGraphicFramePr>
            <a:graphicFrameLocks/>
          </p:cNvGraphicFramePr>
          <p:nvPr>
            <p:extLst>
              <p:ext uri="{D42A27DB-BD31-4B8C-83A1-F6EECF244321}">
                <p14:modId xmlns:p14="http://schemas.microsoft.com/office/powerpoint/2010/main" val="3349004669"/>
              </p:ext>
            </p:extLst>
          </p:nvPr>
        </p:nvGraphicFramePr>
        <p:xfrm>
          <a:off x="315821" y="1090155"/>
          <a:ext cx="11438438" cy="5219205"/>
        </p:xfrm>
        <a:graphic>
          <a:graphicData uri="http://schemas.openxmlformats.org/drawingml/2006/table">
            <a:tbl>
              <a:tblPr firstRow="1" bandRow="1">
                <a:tableStyleId>{073A0DAA-6AF3-43AB-8588-CEC1D06C72B9}</a:tableStyleId>
              </a:tblPr>
              <a:tblGrid>
                <a:gridCol w="629912">
                  <a:extLst>
                    <a:ext uri="{9D8B030D-6E8A-4147-A177-3AD203B41FA5}">
                      <a16:colId xmlns:a16="http://schemas.microsoft.com/office/drawing/2014/main" val="414263725"/>
                    </a:ext>
                  </a:extLst>
                </a:gridCol>
                <a:gridCol w="1927067">
                  <a:extLst>
                    <a:ext uri="{9D8B030D-6E8A-4147-A177-3AD203B41FA5}">
                      <a16:colId xmlns:a16="http://schemas.microsoft.com/office/drawing/2014/main" val="2055375238"/>
                    </a:ext>
                  </a:extLst>
                </a:gridCol>
                <a:gridCol w="1779860">
                  <a:extLst>
                    <a:ext uri="{9D8B030D-6E8A-4147-A177-3AD203B41FA5}">
                      <a16:colId xmlns:a16="http://schemas.microsoft.com/office/drawing/2014/main" val="572725299"/>
                    </a:ext>
                  </a:extLst>
                </a:gridCol>
                <a:gridCol w="1405153">
                  <a:extLst>
                    <a:ext uri="{9D8B030D-6E8A-4147-A177-3AD203B41FA5}">
                      <a16:colId xmlns:a16="http://schemas.microsoft.com/office/drawing/2014/main" val="3748040555"/>
                    </a:ext>
                  </a:extLst>
                </a:gridCol>
                <a:gridCol w="2609882">
                  <a:extLst>
                    <a:ext uri="{9D8B030D-6E8A-4147-A177-3AD203B41FA5}">
                      <a16:colId xmlns:a16="http://schemas.microsoft.com/office/drawing/2014/main" val="1501226335"/>
                    </a:ext>
                  </a:extLst>
                </a:gridCol>
                <a:gridCol w="3086564">
                  <a:extLst>
                    <a:ext uri="{9D8B030D-6E8A-4147-A177-3AD203B41FA5}">
                      <a16:colId xmlns:a16="http://schemas.microsoft.com/office/drawing/2014/main" val="23507885"/>
                    </a:ext>
                  </a:extLst>
                </a:gridCol>
              </a:tblGrid>
              <a:tr h="1124989">
                <a:tc>
                  <a:txBody>
                    <a:bodyPr/>
                    <a:lstStyle/>
                    <a:p>
                      <a:r>
                        <a:rPr lang="en-IN" dirty="0"/>
                        <a:t>S.NO.</a:t>
                      </a:r>
                    </a:p>
                  </a:txBody>
                  <a:tcPr/>
                </a:tc>
                <a:tc>
                  <a:txBody>
                    <a:bodyPr/>
                    <a:lstStyle/>
                    <a:p>
                      <a:r>
                        <a:rPr lang="en-IN" dirty="0"/>
                        <a:t>TITLE</a:t>
                      </a:r>
                    </a:p>
                  </a:txBody>
                  <a:tcPr/>
                </a:tc>
                <a:tc>
                  <a:txBody>
                    <a:bodyPr/>
                    <a:lstStyle/>
                    <a:p>
                      <a:r>
                        <a:rPr lang="en-IN" dirty="0"/>
                        <a:t>AUTHOR(S)</a:t>
                      </a:r>
                    </a:p>
                  </a:txBody>
                  <a:tcPr/>
                </a:tc>
                <a:tc>
                  <a:txBody>
                    <a:bodyPr/>
                    <a:lstStyle/>
                    <a:p>
                      <a:r>
                        <a:rPr lang="en-IN" dirty="0"/>
                        <a:t>YEAR OF PUBLICATION</a:t>
                      </a:r>
                    </a:p>
                  </a:txBody>
                  <a:tcPr/>
                </a:tc>
                <a:tc>
                  <a:txBody>
                    <a:bodyPr/>
                    <a:lstStyle/>
                    <a:p>
                      <a:r>
                        <a:rPr lang="en-IN" dirty="0"/>
                        <a:t>METHODOLOGIES</a:t>
                      </a:r>
                    </a:p>
                  </a:txBody>
                  <a:tcPr/>
                </a:tc>
                <a:tc>
                  <a:txBody>
                    <a:bodyPr/>
                    <a:lstStyle/>
                    <a:p>
                      <a:r>
                        <a:rPr lang="en-IN" dirty="0"/>
                        <a:t>LIMITATIONS</a:t>
                      </a:r>
                    </a:p>
                  </a:txBody>
                  <a:tcPr/>
                </a:tc>
                <a:extLst>
                  <a:ext uri="{0D108BD9-81ED-4DB2-BD59-A6C34878D82A}">
                    <a16:rowId xmlns:a16="http://schemas.microsoft.com/office/drawing/2014/main" val="855474273"/>
                  </a:ext>
                </a:extLst>
              </a:tr>
              <a:tr h="1466460">
                <a:tc>
                  <a:txBody>
                    <a:bodyPr/>
                    <a:lstStyle/>
                    <a:p>
                      <a:r>
                        <a:rPr lang="en-IN" dirty="0"/>
                        <a:t>1.</a:t>
                      </a:r>
                    </a:p>
                  </a:txBody>
                  <a:tcPr/>
                </a:tc>
                <a:tc>
                  <a:txBody>
                    <a:bodyPr/>
                    <a:lstStyle/>
                    <a:p>
                      <a:r>
                        <a:rPr lang="en-IN" dirty="0">
                          <a:solidFill>
                            <a:schemeClr val="tx1">
                              <a:lumMod val="65000"/>
                              <a:lumOff val="35000"/>
                            </a:schemeClr>
                          </a:solidFill>
                        </a:rPr>
                        <a:t>Video Tracking: Lucas-</a:t>
                      </a:r>
                      <a:r>
                        <a:rPr lang="en-IN" dirty="0" err="1">
                          <a:solidFill>
                            <a:schemeClr val="tx1">
                              <a:lumMod val="65000"/>
                              <a:lumOff val="35000"/>
                            </a:schemeClr>
                          </a:solidFill>
                        </a:rPr>
                        <a:t>Kanade</a:t>
                      </a:r>
                      <a:endParaRPr lang="en-US" dirty="0">
                        <a:solidFill>
                          <a:schemeClr val="tx1">
                            <a:lumMod val="65000"/>
                            <a:lumOff val="35000"/>
                          </a:schemeClr>
                        </a:solidFill>
                      </a:endParaRPr>
                    </a:p>
                  </a:txBody>
                  <a:tcPr/>
                </a:tc>
                <a:tc>
                  <a:txBody>
                    <a:bodyPr/>
                    <a:lstStyle/>
                    <a:p>
                      <a:r>
                        <a:rPr lang="en-US" sz="1800" b="0" i="0" u="none" kern="1200" dirty="0">
                          <a:solidFill>
                            <a:schemeClr val="tx1">
                              <a:lumMod val="65000"/>
                              <a:lumOff val="35000"/>
                            </a:schemeClr>
                          </a:solidFill>
                          <a:effectLst/>
                          <a:latin typeface="+mn-lt"/>
                          <a:ea typeface="+mn-ea"/>
                          <a:cs typeface="+mn-cs"/>
                        </a:rPr>
                        <a:t>Bruce</a:t>
                      </a:r>
                      <a:r>
                        <a:rPr lang="en-US" sz="1800" b="0" i="0" u="none" kern="1200" baseline="0" dirty="0">
                          <a:solidFill>
                            <a:schemeClr val="tx1">
                              <a:lumMod val="65000"/>
                              <a:lumOff val="35000"/>
                            </a:schemeClr>
                          </a:solidFill>
                          <a:effectLst/>
                          <a:latin typeface="+mn-lt"/>
                          <a:ea typeface="+mn-ea"/>
                          <a:cs typeface="+mn-cs"/>
                        </a:rPr>
                        <a:t> D. Lucas, Takeo </a:t>
                      </a:r>
                      <a:r>
                        <a:rPr lang="en-US" sz="1800" b="0" i="0" u="none" kern="1200" baseline="0" dirty="0" err="1">
                          <a:solidFill>
                            <a:schemeClr val="tx1">
                              <a:lumMod val="65000"/>
                              <a:lumOff val="35000"/>
                            </a:schemeClr>
                          </a:solidFill>
                          <a:effectLst/>
                          <a:latin typeface="+mn-lt"/>
                          <a:ea typeface="+mn-ea"/>
                          <a:cs typeface="+mn-cs"/>
                        </a:rPr>
                        <a:t>Kanade</a:t>
                      </a:r>
                      <a:endParaRPr lang="en-US" u="none" dirty="0">
                        <a:solidFill>
                          <a:schemeClr val="tx1">
                            <a:lumMod val="65000"/>
                            <a:lumOff val="35000"/>
                          </a:schemeClr>
                        </a:solidFill>
                      </a:endParaRPr>
                    </a:p>
                  </a:txBody>
                  <a:tcPr/>
                </a:tc>
                <a:tc>
                  <a:txBody>
                    <a:bodyPr/>
                    <a:lstStyle/>
                    <a:p>
                      <a:r>
                        <a:rPr lang="en-IN" sz="1800" b="0" i="0" kern="1200" dirty="0">
                          <a:solidFill>
                            <a:schemeClr val="tx1">
                              <a:lumMod val="65000"/>
                              <a:lumOff val="35000"/>
                            </a:schemeClr>
                          </a:solidFill>
                          <a:effectLst/>
                          <a:latin typeface="+mn-lt"/>
                          <a:ea typeface="+mn-ea"/>
                          <a:cs typeface="+mn-cs"/>
                        </a:rPr>
                        <a:t>1981</a:t>
                      </a:r>
                      <a:endParaRPr lang="en-US" b="0" dirty="0">
                        <a:solidFill>
                          <a:schemeClr val="tx1">
                            <a:lumMod val="65000"/>
                            <a:lumOff val="35000"/>
                          </a:schemeClr>
                        </a:solidFill>
                      </a:endParaRPr>
                    </a:p>
                  </a:txBody>
                  <a:tcPr/>
                </a:tc>
                <a:tc>
                  <a:txBody>
                    <a:bodyPr/>
                    <a:lstStyle/>
                    <a:p>
                      <a:r>
                        <a:rPr lang="en-US" dirty="0">
                          <a:solidFill>
                            <a:schemeClr val="tx1">
                              <a:lumMod val="65000"/>
                              <a:lumOff val="35000"/>
                            </a:schemeClr>
                          </a:solidFill>
                        </a:rPr>
                        <a:t>Optical</a:t>
                      </a:r>
                      <a:r>
                        <a:rPr lang="en-US" baseline="0" dirty="0">
                          <a:solidFill>
                            <a:schemeClr val="tx1">
                              <a:lumMod val="65000"/>
                              <a:lumOff val="35000"/>
                            </a:schemeClr>
                          </a:solidFill>
                        </a:rPr>
                        <a:t> Flow, Horn- </a:t>
                      </a:r>
                      <a:r>
                        <a:rPr lang="en-US" baseline="0" dirty="0" err="1">
                          <a:solidFill>
                            <a:schemeClr val="tx1">
                              <a:lumMod val="65000"/>
                              <a:lumOff val="35000"/>
                            </a:schemeClr>
                          </a:solidFill>
                        </a:rPr>
                        <a:t>Schunck</a:t>
                      </a:r>
                      <a:r>
                        <a:rPr lang="en-US" baseline="0" dirty="0">
                          <a:solidFill>
                            <a:schemeClr val="tx1">
                              <a:lumMod val="65000"/>
                              <a:lumOff val="35000"/>
                            </a:schemeClr>
                          </a:solidFill>
                        </a:rPr>
                        <a:t> method </a:t>
                      </a:r>
                      <a:r>
                        <a:rPr lang="en-IN" sz="1800" b="0" i="0" kern="1200" dirty="0" err="1">
                          <a:solidFill>
                            <a:schemeClr val="tx1">
                              <a:lumMod val="65000"/>
                              <a:lumOff val="35000"/>
                            </a:schemeClr>
                          </a:solidFill>
                          <a:effectLst/>
                          <a:latin typeface="+mn-lt"/>
                          <a:ea typeface="+mn-ea"/>
                          <a:cs typeface="+mn-cs"/>
                        </a:rPr>
                        <a:t>Kanade</a:t>
                      </a:r>
                      <a:r>
                        <a:rPr lang="en-IN" sz="1800" b="0" i="0" kern="1200" dirty="0">
                          <a:solidFill>
                            <a:schemeClr val="tx1">
                              <a:lumMod val="65000"/>
                              <a:lumOff val="35000"/>
                            </a:schemeClr>
                          </a:solidFill>
                          <a:effectLst/>
                          <a:latin typeface="+mn-lt"/>
                          <a:ea typeface="+mn-ea"/>
                          <a:cs typeface="+mn-cs"/>
                        </a:rPr>
                        <a:t>–Lucas–</a:t>
                      </a:r>
                      <a:r>
                        <a:rPr lang="en-IN" sz="1800" b="0" i="0" kern="1200" dirty="0" err="1">
                          <a:solidFill>
                            <a:schemeClr val="tx1">
                              <a:lumMod val="65000"/>
                              <a:lumOff val="35000"/>
                            </a:schemeClr>
                          </a:solidFill>
                          <a:effectLst/>
                          <a:latin typeface="+mn-lt"/>
                          <a:ea typeface="+mn-ea"/>
                          <a:cs typeface="+mn-cs"/>
                        </a:rPr>
                        <a:t>Tomasi</a:t>
                      </a:r>
                      <a:r>
                        <a:rPr lang="en-IN" sz="1800" b="0" i="0" kern="1200" dirty="0">
                          <a:solidFill>
                            <a:schemeClr val="tx1">
                              <a:lumMod val="65000"/>
                              <a:lumOff val="35000"/>
                            </a:schemeClr>
                          </a:solidFill>
                          <a:effectLst/>
                          <a:latin typeface="+mn-lt"/>
                          <a:ea typeface="+mn-ea"/>
                          <a:cs typeface="+mn-cs"/>
                        </a:rPr>
                        <a:t> (KLT) feature tracker</a:t>
                      </a:r>
                      <a:endParaRPr lang="en-US" b="0" dirty="0">
                        <a:solidFill>
                          <a:schemeClr val="tx1">
                            <a:lumMod val="65000"/>
                            <a:lumOff val="35000"/>
                          </a:schemeClr>
                        </a:solidFill>
                      </a:endParaRPr>
                    </a:p>
                  </a:txBody>
                  <a:tcPr/>
                </a:tc>
                <a:tc>
                  <a:txBody>
                    <a:bodyPr/>
                    <a:lstStyle/>
                    <a:p>
                      <a:r>
                        <a:rPr lang="en-US" dirty="0">
                          <a:solidFill>
                            <a:schemeClr val="tx1">
                              <a:lumMod val="65000"/>
                              <a:lumOff val="35000"/>
                            </a:schemeClr>
                          </a:solidFill>
                        </a:rPr>
                        <a:t>Assumption of constant flow (pure translation) for all pixels in a larger window is unreasonable for long periods of time.</a:t>
                      </a:r>
                    </a:p>
                  </a:txBody>
                  <a:tcPr/>
                </a:tc>
                <a:extLst>
                  <a:ext uri="{0D108BD9-81ED-4DB2-BD59-A6C34878D82A}">
                    <a16:rowId xmlns:a16="http://schemas.microsoft.com/office/drawing/2014/main" val="340004658"/>
                  </a:ext>
                </a:extLst>
              </a:tr>
              <a:tr h="1285581">
                <a:tc>
                  <a:txBody>
                    <a:bodyPr/>
                    <a:lstStyle/>
                    <a:p>
                      <a:r>
                        <a:rPr lang="en-IN" dirty="0"/>
                        <a:t>2.</a:t>
                      </a:r>
                    </a:p>
                  </a:txBody>
                  <a:tcPr/>
                </a:tc>
                <a:tc>
                  <a:txBody>
                    <a:bodyPr/>
                    <a:lstStyle/>
                    <a:p>
                      <a:r>
                        <a:rPr lang="en-US" sz="1800" b="0" kern="1200" dirty="0">
                          <a:solidFill>
                            <a:schemeClr val="tx1">
                              <a:lumMod val="65000"/>
                              <a:lumOff val="35000"/>
                            </a:schemeClr>
                          </a:solidFill>
                          <a:effectLst/>
                          <a:latin typeface="Times New Roman" panose="02020603050405020304" pitchFamily="18" charset="0"/>
                          <a:ea typeface="+mn-ea"/>
                          <a:cs typeface="Times New Roman" panose="02020603050405020304" pitchFamily="18" charset="0"/>
                        </a:rPr>
                        <a:t>Image Segmentation in Video Sequences</a:t>
                      </a:r>
                    </a:p>
                  </a:txBody>
                  <a:tcPr/>
                </a:tc>
                <a:tc>
                  <a:txBody>
                    <a:bodyPr/>
                    <a:lstStyle/>
                    <a:p>
                      <a:r>
                        <a:rPr lang="en-US" u="none" dirty="0">
                          <a:solidFill>
                            <a:schemeClr val="tx1">
                              <a:lumMod val="65000"/>
                              <a:lumOff val="35000"/>
                            </a:schemeClr>
                          </a:solidFill>
                          <a:latin typeface="Times New Roman" panose="02020603050405020304" pitchFamily="18" charset="0"/>
                          <a:cs typeface="Times New Roman" panose="02020603050405020304" pitchFamily="18" charset="0"/>
                        </a:rPr>
                        <a:t>Friedman, N. and Russell, S</a:t>
                      </a:r>
                      <a:endParaRPr lang="en-IN" u="none" dirty="0">
                        <a:solidFill>
                          <a:schemeClr val="tx1">
                            <a:lumMod val="65000"/>
                            <a:lumOff val="35000"/>
                          </a:schemeClr>
                        </a:solidFill>
                      </a:endParaRPr>
                    </a:p>
                  </a:txBody>
                  <a:tcPr/>
                </a:tc>
                <a:tc>
                  <a:txBody>
                    <a:bodyPr/>
                    <a:lstStyle/>
                    <a:p>
                      <a:r>
                        <a:rPr lang="en-US" u="none" dirty="0">
                          <a:solidFill>
                            <a:schemeClr val="tx1">
                              <a:lumMod val="65000"/>
                              <a:lumOff val="35000"/>
                            </a:schemeClr>
                          </a:solidFill>
                          <a:latin typeface="Times New Roman" panose="02020603050405020304" pitchFamily="18" charset="0"/>
                          <a:cs typeface="Times New Roman" panose="02020603050405020304" pitchFamily="18" charset="0"/>
                        </a:rPr>
                        <a:t>1997</a:t>
                      </a:r>
                      <a:endParaRPr lang="en-IN" u="none" dirty="0">
                        <a:solidFill>
                          <a:schemeClr val="tx1">
                            <a:lumMod val="65000"/>
                            <a:lumOff val="35000"/>
                          </a:schemeClr>
                        </a:solidFill>
                      </a:endParaRPr>
                    </a:p>
                  </a:txBody>
                  <a:tcPr/>
                </a:tc>
                <a:tc>
                  <a:txBody>
                    <a:bodyPr/>
                    <a:lstStyle/>
                    <a:p>
                      <a:r>
                        <a:rPr lang="en-IN" sz="1800" i="1" kern="1200" dirty="0">
                          <a:solidFill>
                            <a:schemeClr val="tx1">
                              <a:lumMod val="65000"/>
                              <a:lumOff val="35000"/>
                            </a:schemeClr>
                          </a:solidFill>
                          <a:effectLst/>
                          <a:latin typeface="+mn-lt"/>
                          <a:ea typeface="+mn-ea"/>
                          <a:cs typeface="+mn-cs"/>
                        </a:rPr>
                        <a:t>Background subtraction </a:t>
                      </a:r>
                      <a:r>
                        <a:rPr lang="en-IN" sz="1800" kern="1200" dirty="0">
                          <a:solidFill>
                            <a:schemeClr val="tx1">
                              <a:lumMod val="65000"/>
                              <a:lumOff val="35000"/>
                            </a:schemeClr>
                          </a:solidFill>
                          <a:effectLst/>
                          <a:latin typeface="+mn-lt"/>
                          <a:ea typeface="+mn-ea"/>
                          <a:cs typeface="+mn-cs"/>
                        </a:rPr>
                        <a:t>approach</a:t>
                      </a:r>
                      <a:endParaRPr lang="en-IN" dirty="0">
                        <a:solidFill>
                          <a:schemeClr val="tx1">
                            <a:lumMod val="65000"/>
                            <a:lumOff val="35000"/>
                          </a:schemeClr>
                        </a:solidFill>
                      </a:endParaRPr>
                    </a:p>
                  </a:txBody>
                  <a:tcPr/>
                </a:tc>
                <a:tc>
                  <a:txBody>
                    <a:bodyPr/>
                    <a:lstStyle/>
                    <a:p>
                      <a:r>
                        <a:rPr lang="en-US" dirty="0">
                          <a:solidFill>
                            <a:schemeClr val="tx1">
                              <a:lumMod val="65000"/>
                              <a:lumOff val="35000"/>
                            </a:schemeClr>
                          </a:solidFill>
                        </a:rPr>
                        <a:t>Heuristic approach may not work well in extremes of lighting conditions</a:t>
                      </a:r>
                      <a:endParaRPr lang="en-IN" dirty="0">
                        <a:solidFill>
                          <a:schemeClr val="tx1">
                            <a:lumMod val="65000"/>
                            <a:lumOff val="35000"/>
                          </a:schemeClr>
                        </a:solidFill>
                      </a:endParaRPr>
                    </a:p>
                  </a:txBody>
                  <a:tcPr/>
                </a:tc>
                <a:extLst>
                  <a:ext uri="{0D108BD9-81ED-4DB2-BD59-A6C34878D82A}">
                    <a16:rowId xmlns:a16="http://schemas.microsoft.com/office/drawing/2014/main" val="2206717687"/>
                  </a:ext>
                </a:extLst>
              </a:tr>
              <a:tr h="1342175">
                <a:tc>
                  <a:txBody>
                    <a:bodyPr/>
                    <a:lstStyle/>
                    <a:p>
                      <a:r>
                        <a:rPr lang="en-IN" dirty="0"/>
                        <a:t>3.</a:t>
                      </a:r>
                    </a:p>
                  </a:txBody>
                  <a:tcPr/>
                </a:tc>
                <a:tc>
                  <a:txBody>
                    <a:bodyPr/>
                    <a:lstStyle/>
                    <a:p>
                      <a:r>
                        <a:rPr lang="en-US" dirty="0">
                          <a:solidFill>
                            <a:schemeClr val="tx1">
                              <a:lumMod val="65000"/>
                              <a:lumOff val="35000"/>
                            </a:schemeClr>
                          </a:solidFill>
                        </a:rPr>
                        <a:t>Vehicle </a:t>
                      </a:r>
                      <a:r>
                        <a:rPr lang="en-US" dirty="0" err="1">
                          <a:solidFill>
                            <a:schemeClr val="tx1">
                              <a:lumMod val="65000"/>
                              <a:lumOff val="35000"/>
                            </a:schemeClr>
                          </a:solidFill>
                        </a:rPr>
                        <a:t>Tra</a:t>
                      </a:r>
                      <a:r>
                        <a:rPr lang="en-US" dirty="0">
                          <a:solidFill>
                            <a:schemeClr val="tx1">
                              <a:lumMod val="65000"/>
                              <a:lumOff val="35000"/>
                            </a:schemeClr>
                          </a:solidFill>
                        </a:rPr>
                        <a:t> </a:t>
                      </a:r>
                      <a:r>
                        <a:rPr lang="en-US" dirty="0" err="1">
                          <a:solidFill>
                            <a:schemeClr val="tx1">
                              <a:lumMod val="65000"/>
                              <a:lumOff val="35000"/>
                            </a:schemeClr>
                          </a:solidFill>
                        </a:rPr>
                        <a:t>jectory</a:t>
                      </a:r>
                      <a:r>
                        <a:rPr lang="en-US" dirty="0">
                          <a:solidFill>
                            <a:schemeClr val="tx1">
                              <a:lumMod val="65000"/>
                              <a:lumOff val="35000"/>
                            </a:schemeClr>
                          </a:solidFill>
                        </a:rPr>
                        <a:t> Approximation and </a:t>
                      </a:r>
                      <a:r>
                        <a:rPr lang="en-US" dirty="0" err="1">
                          <a:solidFill>
                            <a:schemeClr val="tx1">
                              <a:lumMod val="65000"/>
                              <a:lumOff val="35000"/>
                            </a:schemeClr>
                          </a:solidFill>
                        </a:rPr>
                        <a:t>Classi</a:t>
                      </a:r>
                      <a:r>
                        <a:rPr lang="en-US" dirty="0">
                          <a:solidFill>
                            <a:schemeClr val="tx1">
                              <a:lumMod val="65000"/>
                              <a:lumOff val="35000"/>
                            </a:schemeClr>
                          </a:solidFill>
                        </a:rPr>
                        <a:t>cation</a:t>
                      </a:r>
                    </a:p>
                  </a:txBody>
                  <a:tcPr/>
                </a:tc>
                <a:tc>
                  <a:txBody>
                    <a:bodyPr/>
                    <a:lstStyle/>
                    <a:p>
                      <a:r>
                        <a:rPr lang="en-US" dirty="0">
                          <a:solidFill>
                            <a:schemeClr val="tx1">
                              <a:lumMod val="65000"/>
                              <a:lumOff val="35000"/>
                            </a:schemeClr>
                          </a:solidFill>
                        </a:rPr>
                        <a:t>R. </a:t>
                      </a:r>
                      <a:r>
                        <a:rPr lang="en-US" dirty="0" err="1">
                          <a:solidFill>
                            <a:schemeClr val="tx1">
                              <a:lumMod val="65000"/>
                              <a:lumOff val="35000"/>
                            </a:schemeClr>
                          </a:solidFill>
                        </a:rPr>
                        <a:t>Fraile</a:t>
                      </a:r>
                      <a:r>
                        <a:rPr lang="en-US" dirty="0">
                          <a:solidFill>
                            <a:schemeClr val="tx1">
                              <a:lumMod val="65000"/>
                              <a:lumOff val="35000"/>
                            </a:schemeClr>
                          </a:solidFill>
                        </a:rPr>
                        <a:t> and S. J. Maybank</a:t>
                      </a:r>
                    </a:p>
                  </a:txBody>
                  <a:tcPr/>
                </a:tc>
                <a:tc>
                  <a:txBody>
                    <a:bodyPr/>
                    <a:lstStyle/>
                    <a:p>
                      <a:r>
                        <a:rPr lang="en-US" dirty="0">
                          <a:solidFill>
                            <a:schemeClr val="tx1">
                              <a:lumMod val="65000"/>
                              <a:lumOff val="35000"/>
                            </a:schemeClr>
                          </a:solidFill>
                        </a:rPr>
                        <a:t>1998</a:t>
                      </a:r>
                    </a:p>
                  </a:txBody>
                  <a:tcPr/>
                </a:tc>
                <a:tc>
                  <a:txBody>
                    <a:bodyPr/>
                    <a:lstStyle/>
                    <a:p>
                      <a:r>
                        <a:rPr lang="en-IN" dirty="0">
                          <a:solidFill>
                            <a:schemeClr val="tx1">
                              <a:lumMod val="65000"/>
                              <a:lumOff val="35000"/>
                            </a:schemeClr>
                          </a:solidFill>
                        </a:rPr>
                        <a:t>Hidden Markov Model (HMM</a:t>
                      </a:r>
                      <a:endParaRPr lang="en-US" dirty="0">
                        <a:solidFill>
                          <a:schemeClr val="tx1">
                            <a:lumMod val="65000"/>
                            <a:lumOff val="35000"/>
                          </a:schemeClr>
                        </a:solidFill>
                      </a:endParaRPr>
                    </a:p>
                  </a:txBody>
                  <a:tcPr/>
                </a:tc>
                <a:tc>
                  <a:txBody>
                    <a:bodyPr/>
                    <a:lstStyle/>
                    <a:p>
                      <a:r>
                        <a:rPr lang="en-US" dirty="0">
                          <a:solidFill>
                            <a:schemeClr val="tx1">
                              <a:lumMod val="65000"/>
                              <a:lumOff val="35000"/>
                            </a:schemeClr>
                          </a:solidFill>
                        </a:rPr>
                        <a:t>The trajectory classification method has only been applied to a limited number of trajectories.</a:t>
                      </a:r>
                    </a:p>
                  </a:txBody>
                  <a:tcPr/>
                </a:tc>
                <a:extLst>
                  <a:ext uri="{0D108BD9-81ED-4DB2-BD59-A6C34878D82A}">
                    <a16:rowId xmlns:a16="http://schemas.microsoft.com/office/drawing/2014/main" val="2088215228"/>
                  </a:ext>
                </a:extLst>
              </a:tr>
            </a:tbl>
          </a:graphicData>
        </a:graphic>
      </p:graphicFrame>
    </p:spTree>
    <p:extLst>
      <p:ext uri="{BB962C8B-B14F-4D97-AF65-F5344CB8AC3E}">
        <p14:creationId xmlns:p14="http://schemas.microsoft.com/office/powerpoint/2010/main" val="39352485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ontent Placeholder 11"/>
          <p:cNvGraphicFramePr>
            <a:graphicFrameLocks/>
          </p:cNvGraphicFramePr>
          <p:nvPr>
            <p:extLst>
              <p:ext uri="{D42A27DB-BD31-4B8C-83A1-F6EECF244321}">
                <p14:modId xmlns:p14="http://schemas.microsoft.com/office/powerpoint/2010/main" val="2191038170"/>
              </p:ext>
            </p:extLst>
          </p:nvPr>
        </p:nvGraphicFramePr>
        <p:xfrm>
          <a:off x="325653" y="522513"/>
          <a:ext cx="11522357" cy="5906266"/>
        </p:xfrm>
        <a:graphic>
          <a:graphicData uri="http://schemas.openxmlformats.org/drawingml/2006/table">
            <a:tbl>
              <a:tblPr firstRow="1" bandRow="1">
                <a:tableStyleId>{073A0DAA-6AF3-43AB-8588-CEC1D06C72B9}</a:tableStyleId>
              </a:tblPr>
              <a:tblGrid>
                <a:gridCol w="634534">
                  <a:extLst>
                    <a:ext uri="{9D8B030D-6E8A-4147-A177-3AD203B41FA5}">
                      <a16:colId xmlns:a16="http://schemas.microsoft.com/office/drawing/2014/main" val="414263725"/>
                    </a:ext>
                  </a:extLst>
                </a:gridCol>
                <a:gridCol w="1941205">
                  <a:extLst>
                    <a:ext uri="{9D8B030D-6E8A-4147-A177-3AD203B41FA5}">
                      <a16:colId xmlns:a16="http://schemas.microsoft.com/office/drawing/2014/main" val="2055375238"/>
                    </a:ext>
                  </a:extLst>
                </a:gridCol>
                <a:gridCol w="1792918">
                  <a:extLst>
                    <a:ext uri="{9D8B030D-6E8A-4147-A177-3AD203B41FA5}">
                      <a16:colId xmlns:a16="http://schemas.microsoft.com/office/drawing/2014/main" val="572725299"/>
                    </a:ext>
                  </a:extLst>
                </a:gridCol>
                <a:gridCol w="1375019">
                  <a:extLst>
                    <a:ext uri="{9D8B030D-6E8A-4147-A177-3AD203B41FA5}">
                      <a16:colId xmlns:a16="http://schemas.microsoft.com/office/drawing/2014/main" val="3748040555"/>
                    </a:ext>
                  </a:extLst>
                </a:gridCol>
                <a:gridCol w="2669472">
                  <a:extLst>
                    <a:ext uri="{9D8B030D-6E8A-4147-A177-3AD203B41FA5}">
                      <a16:colId xmlns:a16="http://schemas.microsoft.com/office/drawing/2014/main" val="1501226335"/>
                    </a:ext>
                  </a:extLst>
                </a:gridCol>
                <a:gridCol w="3109209">
                  <a:extLst>
                    <a:ext uri="{9D8B030D-6E8A-4147-A177-3AD203B41FA5}">
                      <a16:colId xmlns:a16="http://schemas.microsoft.com/office/drawing/2014/main" val="23507885"/>
                    </a:ext>
                  </a:extLst>
                </a:gridCol>
              </a:tblGrid>
              <a:tr h="1049934">
                <a:tc>
                  <a:txBody>
                    <a:bodyPr/>
                    <a:lstStyle/>
                    <a:p>
                      <a:r>
                        <a:rPr lang="en-IN" dirty="0"/>
                        <a:t>S.NO.</a:t>
                      </a:r>
                    </a:p>
                  </a:txBody>
                  <a:tcPr/>
                </a:tc>
                <a:tc>
                  <a:txBody>
                    <a:bodyPr/>
                    <a:lstStyle/>
                    <a:p>
                      <a:r>
                        <a:rPr lang="en-IN" dirty="0"/>
                        <a:t>TITLE</a:t>
                      </a:r>
                    </a:p>
                  </a:txBody>
                  <a:tcPr/>
                </a:tc>
                <a:tc>
                  <a:txBody>
                    <a:bodyPr/>
                    <a:lstStyle/>
                    <a:p>
                      <a:r>
                        <a:rPr lang="en-IN" dirty="0"/>
                        <a:t>AUTHOR(S)</a:t>
                      </a:r>
                    </a:p>
                  </a:txBody>
                  <a:tcPr/>
                </a:tc>
                <a:tc>
                  <a:txBody>
                    <a:bodyPr/>
                    <a:lstStyle/>
                    <a:p>
                      <a:r>
                        <a:rPr lang="en-IN" dirty="0"/>
                        <a:t>YEAR OF PUBLICATION</a:t>
                      </a:r>
                    </a:p>
                  </a:txBody>
                  <a:tcPr/>
                </a:tc>
                <a:tc>
                  <a:txBody>
                    <a:bodyPr/>
                    <a:lstStyle/>
                    <a:p>
                      <a:r>
                        <a:rPr lang="en-IN" dirty="0"/>
                        <a:t>METHODOLOGIES</a:t>
                      </a:r>
                    </a:p>
                  </a:txBody>
                  <a:tcPr/>
                </a:tc>
                <a:tc>
                  <a:txBody>
                    <a:bodyPr/>
                    <a:lstStyle/>
                    <a:p>
                      <a:r>
                        <a:rPr lang="en-IN" dirty="0"/>
                        <a:t>LIMITATIONS</a:t>
                      </a:r>
                    </a:p>
                  </a:txBody>
                  <a:tcPr/>
                </a:tc>
                <a:extLst>
                  <a:ext uri="{0D108BD9-81ED-4DB2-BD59-A6C34878D82A}">
                    <a16:rowId xmlns:a16="http://schemas.microsoft.com/office/drawing/2014/main" val="855474273"/>
                  </a:ext>
                </a:extLst>
              </a:tr>
              <a:tr h="1284057">
                <a:tc>
                  <a:txBody>
                    <a:bodyPr/>
                    <a:lstStyle/>
                    <a:p>
                      <a:r>
                        <a:rPr lang="en-US" dirty="0"/>
                        <a:t>4.</a:t>
                      </a:r>
                      <a:endParaRPr lang="en-IN" dirty="0"/>
                    </a:p>
                  </a:txBody>
                  <a:tcPr/>
                </a:tc>
                <a:tc>
                  <a:txBody>
                    <a:bodyPr/>
                    <a:lstStyle/>
                    <a:p>
                      <a:r>
                        <a:rPr lang="en-US" dirty="0">
                          <a:solidFill>
                            <a:schemeClr val="tx1">
                              <a:lumMod val="65000"/>
                              <a:lumOff val="35000"/>
                            </a:schemeClr>
                          </a:solidFill>
                        </a:rPr>
                        <a:t>Video Image Processing to</a:t>
                      </a:r>
                      <a:r>
                        <a:rPr lang="en-US" baseline="0" dirty="0">
                          <a:solidFill>
                            <a:schemeClr val="tx1">
                              <a:lumMod val="65000"/>
                              <a:lumOff val="35000"/>
                            </a:schemeClr>
                          </a:solidFill>
                        </a:rPr>
                        <a:t> create a speed sensor</a:t>
                      </a:r>
                      <a:endParaRPr lang="en-US" dirty="0">
                        <a:solidFill>
                          <a:schemeClr val="tx1">
                            <a:lumMod val="65000"/>
                            <a:lumOff val="35000"/>
                          </a:schemeClr>
                        </a:solidFill>
                      </a:endParaRPr>
                    </a:p>
                  </a:txBody>
                  <a:tcPr/>
                </a:tc>
                <a:tc>
                  <a:txBody>
                    <a:bodyPr/>
                    <a:lstStyle/>
                    <a:p>
                      <a:r>
                        <a:rPr lang="en-US" dirty="0">
                          <a:solidFill>
                            <a:schemeClr val="tx1">
                              <a:lumMod val="65000"/>
                              <a:lumOff val="35000"/>
                            </a:schemeClr>
                          </a:solidFill>
                        </a:rPr>
                        <a:t>D.J. Dailey and L. Li</a:t>
                      </a:r>
                    </a:p>
                  </a:txBody>
                  <a:tcPr/>
                </a:tc>
                <a:tc>
                  <a:txBody>
                    <a:bodyPr/>
                    <a:lstStyle/>
                    <a:p>
                      <a:r>
                        <a:rPr lang="en-US" dirty="0">
                          <a:solidFill>
                            <a:schemeClr val="tx1">
                              <a:lumMod val="65000"/>
                              <a:lumOff val="35000"/>
                            </a:schemeClr>
                          </a:solidFill>
                        </a:rPr>
                        <a:t>2000</a:t>
                      </a:r>
                    </a:p>
                  </a:txBody>
                  <a:tcPr/>
                </a:tc>
                <a:tc>
                  <a:txBody>
                    <a:bodyPr/>
                    <a:lstStyle/>
                    <a:p>
                      <a:r>
                        <a:rPr lang="en-IN" sz="1800" b="0" i="0" kern="1200" dirty="0">
                          <a:solidFill>
                            <a:schemeClr val="tx1">
                              <a:lumMod val="65000"/>
                              <a:lumOff val="35000"/>
                            </a:schemeClr>
                          </a:solidFill>
                          <a:effectLst/>
                          <a:latin typeface="+mn-lt"/>
                          <a:ea typeface="+mn-ea"/>
                          <a:cs typeface="+mn-cs"/>
                        </a:rPr>
                        <a:t>Image Processing</a:t>
                      </a:r>
                    </a:p>
                    <a:p>
                      <a:r>
                        <a:rPr lang="en-US" dirty="0">
                          <a:solidFill>
                            <a:schemeClr val="tx1">
                              <a:lumMod val="65000"/>
                              <a:lumOff val="35000"/>
                            </a:schemeClr>
                          </a:solidFill>
                        </a:rPr>
                        <a:t>morphological operators:</a:t>
                      </a:r>
                      <a:r>
                        <a:rPr lang="en-US" baseline="0" dirty="0">
                          <a:solidFill>
                            <a:schemeClr val="tx1">
                              <a:lumMod val="65000"/>
                              <a:lumOff val="35000"/>
                            </a:schemeClr>
                          </a:solidFill>
                        </a:rPr>
                        <a:t> </a:t>
                      </a:r>
                      <a:r>
                        <a:rPr lang="en-US" dirty="0">
                          <a:solidFill>
                            <a:schemeClr val="tx1">
                              <a:lumMod val="65000"/>
                              <a:lumOff val="35000"/>
                            </a:schemeClr>
                          </a:solidFill>
                        </a:rPr>
                        <a:t>dilation and erosion</a:t>
                      </a:r>
                    </a:p>
                  </a:txBody>
                  <a:tcPr/>
                </a:tc>
                <a:tc>
                  <a:txBody>
                    <a:bodyPr/>
                    <a:lstStyle/>
                    <a:p>
                      <a:r>
                        <a:rPr lang="en-US" dirty="0">
                          <a:solidFill>
                            <a:schemeClr val="tx1">
                              <a:lumMod val="65000"/>
                              <a:lumOff val="35000"/>
                            </a:schemeClr>
                          </a:solidFill>
                        </a:rPr>
                        <a:t>image processing techniques are applied to estimate travel speed from image sequences of moving vehicles</a:t>
                      </a:r>
                    </a:p>
                  </a:txBody>
                  <a:tcPr/>
                </a:tc>
                <a:extLst>
                  <a:ext uri="{0D108BD9-81ED-4DB2-BD59-A6C34878D82A}">
                    <a16:rowId xmlns:a16="http://schemas.microsoft.com/office/drawing/2014/main" val="340004658"/>
                  </a:ext>
                </a:extLst>
              </a:tr>
              <a:tr h="2109235">
                <a:tc>
                  <a:txBody>
                    <a:bodyPr/>
                    <a:lstStyle/>
                    <a:p>
                      <a:r>
                        <a:rPr lang="en-US" dirty="0"/>
                        <a:t>5.</a:t>
                      </a:r>
                      <a:endParaRPr lang="en-IN" dirty="0"/>
                    </a:p>
                  </a:txBody>
                  <a:tcPr/>
                </a:tc>
                <a:tc>
                  <a:txBody>
                    <a:bodyPr/>
                    <a:lstStyle/>
                    <a:p>
                      <a:r>
                        <a:rPr lang="en-US" sz="1800" u="none" dirty="0" err="1">
                          <a:solidFill>
                            <a:schemeClr val="tx1">
                              <a:lumMod val="65000"/>
                              <a:lumOff val="35000"/>
                            </a:schemeClr>
                          </a:solidFill>
                        </a:rPr>
                        <a:t>Realtime</a:t>
                      </a:r>
                      <a:r>
                        <a:rPr lang="en-US" sz="1800" u="none" dirty="0">
                          <a:solidFill>
                            <a:schemeClr val="tx1">
                              <a:lumMod val="65000"/>
                              <a:lumOff val="35000"/>
                            </a:schemeClr>
                          </a:solidFill>
                        </a:rPr>
                        <a:t> multiple vehicle detection and tracking from a moving vehicle</a:t>
                      </a:r>
                      <a:endParaRPr lang="en-IN" u="none" dirty="0">
                        <a:solidFill>
                          <a:schemeClr val="tx1">
                            <a:lumMod val="65000"/>
                            <a:lumOff val="35000"/>
                          </a:schemeClr>
                        </a:solidFill>
                      </a:endParaRPr>
                    </a:p>
                  </a:txBody>
                  <a:tcPr/>
                </a:tc>
                <a:tc>
                  <a:txBody>
                    <a:bodyPr/>
                    <a:lstStyle/>
                    <a:p>
                      <a:r>
                        <a:rPr lang="en-US" sz="1800" u="none" dirty="0">
                          <a:solidFill>
                            <a:schemeClr val="tx1">
                              <a:lumMod val="65000"/>
                              <a:lumOff val="35000"/>
                            </a:schemeClr>
                          </a:solidFill>
                        </a:rPr>
                        <a:t>M. </a:t>
                      </a:r>
                      <a:r>
                        <a:rPr lang="en-US" sz="1800" u="none" dirty="0" err="1">
                          <a:solidFill>
                            <a:schemeClr val="tx1">
                              <a:lumMod val="65000"/>
                              <a:lumOff val="35000"/>
                            </a:schemeClr>
                          </a:solidFill>
                        </a:rPr>
                        <a:t>Betke</a:t>
                      </a:r>
                      <a:r>
                        <a:rPr lang="en-US" sz="1800" u="none" dirty="0">
                          <a:solidFill>
                            <a:schemeClr val="tx1">
                              <a:lumMod val="65000"/>
                              <a:lumOff val="35000"/>
                            </a:schemeClr>
                          </a:solidFill>
                        </a:rPr>
                        <a:t>, E. </a:t>
                      </a:r>
                      <a:r>
                        <a:rPr lang="en-US" sz="1800" u="none" dirty="0" err="1">
                          <a:solidFill>
                            <a:schemeClr val="tx1">
                              <a:lumMod val="65000"/>
                              <a:lumOff val="35000"/>
                            </a:schemeClr>
                          </a:solidFill>
                        </a:rPr>
                        <a:t>Haritaoglu</a:t>
                      </a:r>
                      <a:r>
                        <a:rPr lang="en-US" sz="1800" u="none" dirty="0">
                          <a:solidFill>
                            <a:schemeClr val="tx1">
                              <a:lumMod val="65000"/>
                              <a:lumOff val="35000"/>
                            </a:schemeClr>
                          </a:solidFill>
                        </a:rPr>
                        <a:t>, and L. S. Davis</a:t>
                      </a:r>
                      <a:endParaRPr lang="en-IN" u="none" dirty="0">
                        <a:solidFill>
                          <a:schemeClr val="tx1">
                            <a:lumMod val="65000"/>
                            <a:lumOff val="35000"/>
                          </a:schemeClr>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u="none" dirty="0">
                          <a:solidFill>
                            <a:schemeClr val="tx1">
                              <a:lumMod val="65000"/>
                              <a:lumOff val="35000"/>
                            </a:schemeClr>
                          </a:solidFill>
                        </a:rPr>
                        <a:t>2000</a:t>
                      </a:r>
                      <a:endParaRPr lang="en-US" sz="1400" u="none" dirty="0">
                        <a:solidFill>
                          <a:schemeClr val="tx1">
                            <a:lumMod val="65000"/>
                            <a:lumOff val="35000"/>
                          </a:schemeClr>
                        </a:solidFill>
                      </a:endParaRPr>
                    </a:p>
                  </a:txBody>
                  <a:tcPr/>
                </a:tc>
                <a:tc>
                  <a:txBody>
                    <a:bodyPr/>
                    <a:lstStyle/>
                    <a:p>
                      <a:r>
                        <a:rPr lang="en-IN" dirty="0">
                          <a:solidFill>
                            <a:schemeClr val="tx1">
                              <a:lumMod val="65000"/>
                              <a:lumOff val="35000"/>
                            </a:schemeClr>
                          </a:solidFill>
                        </a:rPr>
                        <a:t>Visions Algorithms,</a:t>
                      </a:r>
                    </a:p>
                    <a:p>
                      <a:r>
                        <a:rPr lang="en-US" dirty="0">
                          <a:solidFill>
                            <a:schemeClr val="tx1">
                              <a:lumMod val="65000"/>
                              <a:lumOff val="35000"/>
                            </a:schemeClr>
                          </a:solidFill>
                        </a:rPr>
                        <a:t>Spatial recursive least squares filter (RLS)</a:t>
                      </a:r>
                      <a:endParaRPr lang="en-IN" dirty="0">
                        <a:solidFill>
                          <a:schemeClr val="tx1">
                            <a:lumMod val="65000"/>
                            <a:lumOff val="35000"/>
                          </a:schemeClr>
                        </a:solidFill>
                      </a:endParaRPr>
                    </a:p>
                  </a:txBody>
                  <a:tcPr/>
                </a:tc>
                <a:tc>
                  <a:txBody>
                    <a:bodyPr/>
                    <a:lstStyle/>
                    <a:p>
                      <a:r>
                        <a:rPr lang="en-US" dirty="0">
                          <a:solidFill>
                            <a:schemeClr val="tx1">
                              <a:lumMod val="65000"/>
                              <a:lumOff val="35000"/>
                            </a:schemeClr>
                          </a:solidFill>
                        </a:rPr>
                        <a:t>At night on city expressways, when there are many city lights in the background, the system has problems finding vehicle outlines and distinguishing vehicles on the road from obstacles in the background.</a:t>
                      </a:r>
                      <a:endParaRPr lang="en-IN" dirty="0">
                        <a:solidFill>
                          <a:schemeClr val="tx1">
                            <a:lumMod val="65000"/>
                            <a:lumOff val="35000"/>
                          </a:schemeClr>
                        </a:solidFill>
                      </a:endParaRPr>
                    </a:p>
                  </a:txBody>
                  <a:tcPr/>
                </a:tc>
                <a:extLst>
                  <a:ext uri="{0D108BD9-81ED-4DB2-BD59-A6C34878D82A}">
                    <a16:rowId xmlns:a16="http://schemas.microsoft.com/office/drawing/2014/main" val="2206717687"/>
                  </a:ext>
                </a:extLst>
              </a:tr>
              <a:tr h="1291369">
                <a:tc>
                  <a:txBody>
                    <a:bodyPr/>
                    <a:lstStyle/>
                    <a:p>
                      <a:r>
                        <a:rPr lang="en-US" dirty="0"/>
                        <a:t>6.</a:t>
                      </a:r>
                      <a:endParaRPr lang="en-IN" dirty="0"/>
                    </a:p>
                  </a:txBody>
                  <a:tcPr/>
                </a:tc>
                <a:tc>
                  <a:txBody>
                    <a:bodyPr/>
                    <a:lstStyle/>
                    <a:p>
                      <a:r>
                        <a:rPr lang="en-IN" dirty="0">
                          <a:solidFill>
                            <a:schemeClr val="tx1">
                              <a:lumMod val="65000"/>
                              <a:lumOff val="35000"/>
                            </a:schemeClr>
                          </a:solidFill>
                        </a:rPr>
                        <a:t>Vehicle type classification from visual-based dimension estimation</a:t>
                      </a:r>
                      <a:endParaRPr lang="en-IN" u="none" dirty="0">
                        <a:solidFill>
                          <a:schemeClr val="tx1">
                            <a:lumMod val="65000"/>
                            <a:lumOff val="35000"/>
                          </a:schemeClr>
                        </a:solidFill>
                      </a:endParaRPr>
                    </a:p>
                  </a:txBody>
                  <a:tcPr/>
                </a:tc>
                <a:tc>
                  <a:txBody>
                    <a:bodyPr/>
                    <a:lstStyle/>
                    <a:p>
                      <a:r>
                        <a:rPr lang="en-IN" dirty="0">
                          <a:solidFill>
                            <a:schemeClr val="tx1">
                              <a:lumMod val="65000"/>
                              <a:lumOff val="35000"/>
                            </a:schemeClr>
                          </a:solidFill>
                        </a:rPr>
                        <a:t>Lai, AHS; Fung, GSK; Yung, NHC </a:t>
                      </a:r>
                    </a:p>
                  </a:txBody>
                  <a:tcPr/>
                </a:tc>
                <a:tc>
                  <a:txBody>
                    <a:bodyPr/>
                    <a:lstStyle/>
                    <a:p>
                      <a:r>
                        <a:rPr lang="en-IN" dirty="0">
                          <a:solidFill>
                            <a:schemeClr val="tx1">
                              <a:lumMod val="65000"/>
                              <a:lumOff val="35000"/>
                            </a:schemeClr>
                          </a:solidFill>
                        </a:rPr>
                        <a:t>2001</a:t>
                      </a:r>
                      <a:endParaRPr lang="en-IN" u="none" dirty="0">
                        <a:solidFill>
                          <a:schemeClr val="tx1">
                            <a:lumMod val="65000"/>
                            <a:lumOff val="35000"/>
                          </a:schemeClr>
                        </a:solidFill>
                      </a:endParaRPr>
                    </a:p>
                  </a:txBody>
                  <a:tcPr/>
                </a:tc>
                <a:tc>
                  <a:txBody>
                    <a:bodyPr/>
                    <a:lstStyle/>
                    <a:p>
                      <a:r>
                        <a:rPr lang="en-IN" dirty="0">
                          <a:solidFill>
                            <a:schemeClr val="tx1">
                              <a:lumMod val="65000"/>
                              <a:lumOff val="35000"/>
                            </a:schemeClr>
                          </a:solidFill>
                        </a:rPr>
                        <a:t>Background subtraction approach</a:t>
                      </a:r>
                    </a:p>
                  </a:txBody>
                  <a:tcPr/>
                </a:tc>
                <a:tc>
                  <a:txBody>
                    <a:bodyPr/>
                    <a:lstStyle/>
                    <a:p>
                      <a:r>
                        <a:rPr lang="en-US" dirty="0">
                          <a:solidFill>
                            <a:schemeClr val="tx1">
                              <a:lumMod val="65000"/>
                              <a:lumOff val="35000"/>
                            </a:schemeClr>
                          </a:solidFill>
                        </a:rPr>
                        <a:t>Drawbacks are the performance is hindered by the accuracy of the vehicle mask and the estimated bumper to road surface height. </a:t>
                      </a:r>
                      <a:endParaRPr lang="en-IN" dirty="0">
                        <a:solidFill>
                          <a:schemeClr val="tx1">
                            <a:lumMod val="65000"/>
                            <a:lumOff val="35000"/>
                          </a:schemeClr>
                        </a:solidFill>
                      </a:endParaRPr>
                    </a:p>
                  </a:txBody>
                  <a:tcPr/>
                </a:tc>
                <a:extLst>
                  <a:ext uri="{0D108BD9-81ED-4DB2-BD59-A6C34878D82A}">
                    <a16:rowId xmlns:a16="http://schemas.microsoft.com/office/drawing/2014/main" val="2088215228"/>
                  </a:ext>
                </a:extLst>
              </a:tr>
            </a:tbl>
          </a:graphicData>
        </a:graphic>
      </p:graphicFrame>
    </p:spTree>
    <p:extLst>
      <p:ext uri="{BB962C8B-B14F-4D97-AF65-F5344CB8AC3E}">
        <p14:creationId xmlns:p14="http://schemas.microsoft.com/office/powerpoint/2010/main" val="8502446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11"/>
          <p:cNvGraphicFramePr>
            <a:graphicFrameLocks/>
          </p:cNvGraphicFramePr>
          <p:nvPr>
            <p:extLst>
              <p:ext uri="{D42A27DB-BD31-4B8C-83A1-F6EECF244321}">
                <p14:modId xmlns:p14="http://schemas.microsoft.com/office/powerpoint/2010/main" val="1567013548"/>
              </p:ext>
            </p:extLst>
          </p:nvPr>
        </p:nvGraphicFramePr>
        <p:xfrm>
          <a:off x="222068" y="378823"/>
          <a:ext cx="11411394" cy="6144961"/>
        </p:xfrm>
        <a:graphic>
          <a:graphicData uri="http://schemas.openxmlformats.org/drawingml/2006/table">
            <a:tbl>
              <a:tblPr firstRow="1" bandRow="1">
                <a:tableStyleId>{073A0DAA-6AF3-43AB-8588-CEC1D06C72B9}</a:tableStyleId>
              </a:tblPr>
              <a:tblGrid>
                <a:gridCol w="602868">
                  <a:extLst>
                    <a:ext uri="{9D8B030D-6E8A-4147-A177-3AD203B41FA5}">
                      <a16:colId xmlns:a16="http://schemas.microsoft.com/office/drawing/2014/main" val="414263725"/>
                    </a:ext>
                  </a:extLst>
                </a:gridCol>
                <a:gridCol w="1927067">
                  <a:extLst>
                    <a:ext uri="{9D8B030D-6E8A-4147-A177-3AD203B41FA5}">
                      <a16:colId xmlns:a16="http://schemas.microsoft.com/office/drawing/2014/main" val="2055375238"/>
                    </a:ext>
                  </a:extLst>
                </a:gridCol>
                <a:gridCol w="1779860">
                  <a:extLst>
                    <a:ext uri="{9D8B030D-6E8A-4147-A177-3AD203B41FA5}">
                      <a16:colId xmlns:a16="http://schemas.microsoft.com/office/drawing/2014/main" val="572725299"/>
                    </a:ext>
                  </a:extLst>
                </a:gridCol>
                <a:gridCol w="1450926">
                  <a:extLst>
                    <a:ext uri="{9D8B030D-6E8A-4147-A177-3AD203B41FA5}">
                      <a16:colId xmlns:a16="http://schemas.microsoft.com/office/drawing/2014/main" val="3748040555"/>
                    </a:ext>
                  </a:extLst>
                </a:gridCol>
                <a:gridCol w="2564109">
                  <a:extLst>
                    <a:ext uri="{9D8B030D-6E8A-4147-A177-3AD203B41FA5}">
                      <a16:colId xmlns:a16="http://schemas.microsoft.com/office/drawing/2014/main" val="1501226335"/>
                    </a:ext>
                  </a:extLst>
                </a:gridCol>
                <a:gridCol w="3086564">
                  <a:extLst>
                    <a:ext uri="{9D8B030D-6E8A-4147-A177-3AD203B41FA5}">
                      <a16:colId xmlns:a16="http://schemas.microsoft.com/office/drawing/2014/main" val="23507885"/>
                    </a:ext>
                  </a:extLst>
                </a:gridCol>
              </a:tblGrid>
              <a:tr h="1193733">
                <a:tc>
                  <a:txBody>
                    <a:bodyPr/>
                    <a:lstStyle/>
                    <a:p>
                      <a:r>
                        <a:rPr lang="en-IN" dirty="0"/>
                        <a:t>S.NO.</a:t>
                      </a:r>
                    </a:p>
                  </a:txBody>
                  <a:tcPr/>
                </a:tc>
                <a:tc>
                  <a:txBody>
                    <a:bodyPr/>
                    <a:lstStyle/>
                    <a:p>
                      <a:r>
                        <a:rPr lang="en-IN" dirty="0"/>
                        <a:t>TITLE</a:t>
                      </a:r>
                    </a:p>
                  </a:txBody>
                  <a:tcPr/>
                </a:tc>
                <a:tc>
                  <a:txBody>
                    <a:bodyPr/>
                    <a:lstStyle/>
                    <a:p>
                      <a:r>
                        <a:rPr lang="en-IN" dirty="0"/>
                        <a:t>AUTHOR(S)</a:t>
                      </a:r>
                    </a:p>
                  </a:txBody>
                  <a:tcPr/>
                </a:tc>
                <a:tc>
                  <a:txBody>
                    <a:bodyPr/>
                    <a:lstStyle/>
                    <a:p>
                      <a:r>
                        <a:rPr lang="en-IN" dirty="0"/>
                        <a:t>YEAR OF PUBLICATION</a:t>
                      </a:r>
                    </a:p>
                  </a:txBody>
                  <a:tcPr/>
                </a:tc>
                <a:tc>
                  <a:txBody>
                    <a:bodyPr/>
                    <a:lstStyle/>
                    <a:p>
                      <a:r>
                        <a:rPr lang="en-IN" dirty="0"/>
                        <a:t>METHODOLOGIES</a:t>
                      </a:r>
                    </a:p>
                  </a:txBody>
                  <a:tcPr/>
                </a:tc>
                <a:tc>
                  <a:txBody>
                    <a:bodyPr/>
                    <a:lstStyle/>
                    <a:p>
                      <a:r>
                        <a:rPr lang="en-IN" dirty="0"/>
                        <a:t>LIMITATIONS</a:t>
                      </a:r>
                    </a:p>
                  </a:txBody>
                  <a:tcPr/>
                </a:tc>
                <a:extLst>
                  <a:ext uri="{0D108BD9-81ED-4DB2-BD59-A6C34878D82A}">
                    <a16:rowId xmlns:a16="http://schemas.microsoft.com/office/drawing/2014/main" val="855474273"/>
                  </a:ext>
                </a:extLst>
              </a:tr>
              <a:tr h="1556069">
                <a:tc>
                  <a:txBody>
                    <a:bodyPr/>
                    <a:lstStyle/>
                    <a:p>
                      <a:r>
                        <a:rPr lang="en-IN" dirty="0"/>
                        <a:t>7.</a:t>
                      </a:r>
                    </a:p>
                  </a:txBody>
                  <a:tcPr/>
                </a:tc>
                <a:tc>
                  <a:txBody>
                    <a:bodyPr/>
                    <a:lstStyle/>
                    <a:p>
                      <a:r>
                        <a:rPr lang="en-US" dirty="0"/>
                        <a:t>Vehicle Speed Detection using Python</a:t>
                      </a:r>
                    </a:p>
                  </a:txBody>
                  <a:tcPr/>
                </a:tc>
                <a:tc>
                  <a:txBody>
                    <a:bodyPr/>
                    <a:lstStyle/>
                    <a:p>
                      <a:r>
                        <a:rPr lang="en-US" dirty="0"/>
                        <a:t>Md MUBEEN KHAN, K SRINIVAS, 3KAVITHA J</a:t>
                      </a:r>
                    </a:p>
                  </a:txBody>
                  <a:tcPr/>
                </a:tc>
                <a:tc>
                  <a:txBody>
                    <a:bodyPr/>
                    <a:lstStyle/>
                    <a:p>
                      <a:r>
                        <a:rPr lang="en-US" dirty="0"/>
                        <a:t>2005</a:t>
                      </a:r>
                    </a:p>
                  </a:txBody>
                  <a:tcPr/>
                </a:tc>
                <a:tc>
                  <a:txBody>
                    <a:bodyPr/>
                    <a:lstStyle/>
                    <a:p>
                      <a:r>
                        <a:rPr lang="en-US" dirty="0"/>
                        <a:t>LUCAS AND KANADE ALGORITHM, DBSCAN algorithm</a:t>
                      </a:r>
                    </a:p>
                  </a:txBody>
                  <a:tcPr/>
                </a:tc>
                <a:tc>
                  <a:txBody>
                    <a:bodyPr/>
                    <a:lstStyle/>
                    <a:p>
                      <a:r>
                        <a:rPr lang="en-US" dirty="0"/>
                        <a:t>errors on boundaries of moving object</a:t>
                      </a:r>
                    </a:p>
                  </a:txBody>
                  <a:tcPr/>
                </a:tc>
                <a:extLst>
                  <a:ext uri="{0D108BD9-81ED-4DB2-BD59-A6C34878D82A}">
                    <a16:rowId xmlns:a16="http://schemas.microsoft.com/office/drawing/2014/main" val="340004658"/>
                  </a:ext>
                </a:extLst>
              </a:tr>
              <a:tr h="1614377">
                <a:tc>
                  <a:txBody>
                    <a:bodyPr/>
                    <a:lstStyle/>
                    <a:p>
                      <a:r>
                        <a:rPr lang="en-US" dirty="0"/>
                        <a:t>8.</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dirty="0">
                          <a:solidFill>
                            <a:schemeClr val="tx1">
                              <a:lumMod val="75000"/>
                              <a:lumOff val="25000"/>
                            </a:schemeClr>
                          </a:solidFill>
                          <a:effectLst/>
                          <a:latin typeface="+mn-lt"/>
                          <a:ea typeface="+mn-ea"/>
                          <a:cs typeface="+mn-cs"/>
                        </a:rPr>
                        <a:t> Video-based real-time vehicle detection method</a:t>
                      </a:r>
                      <a:endParaRPr lang="en-US" u="none" dirty="0">
                        <a:solidFill>
                          <a:schemeClr val="tx1">
                            <a:lumMod val="75000"/>
                            <a:lumOff val="25000"/>
                          </a:schemeClr>
                        </a:solidFill>
                      </a:endParaRPr>
                    </a:p>
                  </a:txBody>
                  <a:tcPr/>
                </a:tc>
                <a:tc>
                  <a:txBody>
                    <a:bodyPr/>
                    <a:lstStyle/>
                    <a:p>
                      <a:r>
                        <a:rPr lang="en-US" u="none" dirty="0">
                          <a:solidFill>
                            <a:schemeClr val="tx1">
                              <a:lumMod val="75000"/>
                              <a:lumOff val="25000"/>
                            </a:schemeClr>
                          </a:solidFill>
                          <a:latin typeface="Times New Roman" panose="02020603050405020304" pitchFamily="18" charset="0"/>
                          <a:cs typeface="Times New Roman" panose="02020603050405020304" pitchFamily="18" charset="0"/>
                        </a:rPr>
                        <a:t>Wang, Y.K. and S.H. Chen</a:t>
                      </a:r>
                      <a:endParaRPr lang="en-US" u="none" dirty="0">
                        <a:solidFill>
                          <a:schemeClr val="tx1">
                            <a:lumMod val="75000"/>
                            <a:lumOff val="25000"/>
                          </a:schemeClr>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u="none" dirty="0">
                          <a:solidFill>
                            <a:schemeClr val="tx1">
                              <a:lumMod val="75000"/>
                              <a:lumOff val="25000"/>
                            </a:schemeClr>
                          </a:solidFill>
                          <a:effectLst/>
                          <a:latin typeface="Times New Roman" panose="02020603050405020304" pitchFamily="18" charset="0"/>
                          <a:cs typeface="Times New Roman" panose="02020603050405020304" pitchFamily="18" charset="0"/>
                        </a:rPr>
                        <a:t>2005</a:t>
                      </a:r>
                      <a:endParaRPr lang="en-US" u="none" dirty="0">
                        <a:solidFill>
                          <a:schemeClr val="tx1">
                            <a:lumMod val="75000"/>
                            <a:lumOff val="25000"/>
                          </a:schemeClr>
                        </a:solidFill>
                        <a:effectLst/>
                      </a:endParaRPr>
                    </a:p>
                  </a:txBody>
                  <a:tcPr/>
                </a:tc>
                <a:tc>
                  <a:txBody>
                    <a:bodyPr/>
                    <a:lstStyle/>
                    <a:p>
                      <a:pPr algn="l"/>
                      <a:r>
                        <a:rPr lang="en-US" sz="1800" b="0" i="0" kern="1200" dirty="0">
                          <a:solidFill>
                            <a:schemeClr val="tx1">
                              <a:lumMod val="75000"/>
                              <a:lumOff val="25000"/>
                            </a:schemeClr>
                          </a:solidFill>
                          <a:effectLst/>
                          <a:latin typeface="+mn-lt"/>
                          <a:ea typeface="+mn-ea"/>
                          <a:cs typeface="+mn-cs"/>
                        </a:rPr>
                        <a:t>A two-level method is proposed</a:t>
                      </a:r>
                    </a:p>
                    <a:p>
                      <a:pPr marL="285750" indent="-285750" algn="l">
                        <a:buFont typeface="Arial" panose="020B0604020202020204" pitchFamily="34" charset="0"/>
                        <a:buChar char="•"/>
                      </a:pPr>
                      <a:r>
                        <a:rPr lang="en-IN" sz="1800" b="0" i="0" kern="1200" dirty="0">
                          <a:solidFill>
                            <a:schemeClr val="tx1">
                              <a:lumMod val="75000"/>
                              <a:lumOff val="25000"/>
                            </a:schemeClr>
                          </a:solidFill>
                          <a:effectLst/>
                          <a:latin typeface="+mn-lt"/>
                          <a:ea typeface="+mn-ea"/>
                          <a:cs typeface="+mn-cs"/>
                        </a:rPr>
                        <a:t>Lane line</a:t>
                      </a:r>
                      <a:endParaRPr lang="en-US" sz="1800" b="0" i="0" kern="1200" dirty="0">
                        <a:solidFill>
                          <a:schemeClr val="tx1">
                            <a:lumMod val="75000"/>
                            <a:lumOff val="25000"/>
                          </a:schemeClr>
                        </a:solidFill>
                        <a:effectLst/>
                        <a:latin typeface="+mn-lt"/>
                        <a:ea typeface="+mn-ea"/>
                        <a:cs typeface="+mn-cs"/>
                      </a:endParaRPr>
                    </a:p>
                    <a:p>
                      <a:pPr marL="285750" indent="-285750" algn="l">
                        <a:buFont typeface="Arial" panose="020B0604020202020204" pitchFamily="34" charset="0"/>
                        <a:buChar char="•"/>
                      </a:pPr>
                      <a:r>
                        <a:rPr lang="en-IN" dirty="0">
                          <a:solidFill>
                            <a:schemeClr val="tx1">
                              <a:lumMod val="75000"/>
                              <a:lumOff val="25000"/>
                            </a:schemeClr>
                          </a:solidFill>
                        </a:rPr>
                        <a:t>Others</a:t>
                      </a:r>
                    </a:p>
                    <a:p>
                      <a:pPr marL="0" indent="0" algn="l">
                        <a:buFont typeface="Arial" panose="020B0604020202020204" pitchFamily="34" charset="0"/>
                        <a:buNone/>
                      </a:pPr>
                      <a:r>
                        <a:rPr lang="en-IN" sz="1800" i="1" kern="1200" dirty="0">
                          <a:solidFill>
                            <a:schemeClr val="tx1">
                              <a:lumMod val="75000"/>
                              <a:lumOff val="25000"/>
                            </a:schemeClr>
                          </a:solidFill>
                          <a:effectLst/>
                          <a:latin typeface="+mn-lt"/>
                          <a:ea typeface="+mn-ea"/>
                          <a:cs typeface="+mn-cs"/>
                        </a:rPr>
                        <a:t>Exponential forgetting</a:t>
                      </a:r>
                      <a:r>
                        <a:rPr lang="en-IN" sz="1800" kern="1200" dirty="0">
                          <a:solidFill>
                            <a:schemeClr val="tx1">
                              <a:lumMod val="75000"/>
                              <a:lumOff val="25000"/>
                            </a:schemeClr>
                          </a:solidFill>
                          <a:effectLst/>
                          <a:latin typeface="+mn-lt"/>
                          <a:ea typeface="+mn-ea"/>
                          <a:cs typeface="+mn-cs"/>
                        </a:rPr>
                        <a:t> algorithm </a:t>
                      </a:r>
                      <a:endParaRPr lang="en-IN" dirty="0">
                        <a:solidFill>
                          <a:schemeClr val="tx1">
                            <a:lumMod val="75000"/>
                            <a:lumOff val="25000"/>
                          </a:schemeClr>
                        </a:solidFill>
                      </a:endParaRPr>
                    </a:p>
                  </a:txBody>
                  <a:tcPr/>
                </a:tc>
                <a:tc>
                  <a:txBody>
                    <a:bodyPr/>
                    <a:lstStyle/>
                    <a:p>
                      <a:r>
                        <a:rPr lang="en-US" sz="1800" kern="1200" dirty="0">
                          <a:solidFill>
                            <a:schemeClr val="tx1">
                              <a:lumMod val="75000"/>
                              <a:lumOff val="25000"/>
                            </a:schemeClr>
                          </a:solidFill>
                          <a:effectLst/>
                          <a:latin typeface="+mn-lt"/>
                          <a:ea typeface="+mn-ea"/>
                          <a:cs typeface="+mn-cs"/>
                        </a:rPr>
                        <a:t>The proposed method is not suitable for vehicle detection at night when there is insufficient illumination. </a:t>
                      </a:r>
                      <a:endParaRPr lang="en-IN" dirty="0">
                        <a:solidFill>
                          <a:schemeClr val="tx1">
                            <a:lumMod val="75000"/>
                            <a:lumOff val="25000"/>
                          </a:schemeClr>
                        </a:solidFill>
                      </a:endParaRPr>
                    </a:p>
                  </a:txBody>
                  <a:tcPr/>
                </a:tc>
                <a:extLst>
                  <a:ext uri="{0D108BD9-81ED-4DB2-BD59-A6C34878D82A}">
                    <a16:rowId xmlns:a16="http://schemas.microsoft.com/office/drawing/2014/main" val="2206717687"/>
                  </a:ext>
                </a:extLst>
              </a:tr>
              <a:tr h="1657799">
                <a:tc>
                  <a:txBody>
                    <a:bodyPr/>
                    <a:lstStyle/>
                    <a:p>
                      <a:r>
                        <a:rPr lang="en-IN" dirty="0"/>
                        <a:t>9.</a:t>
                      </a:r>
                    </a:p>
                  </a:txBody>
                  <a:tcPr/>
                </a:tc>
                <a:tc>
                  <a:txBody>
                    <a:bodyPr/>
                    <a:lstStyle/>
                    <a:p>
                      <a:pPr algn="just"/>
                      <a:r>
                        <a:rPr lang="en-IN" sz="1800" u="none" dirty="0">
                          <a:solidFill>
                            <a:schemeClr val="tx1">
                              <a:lumMod val="75000"/>
                              <a:lumOff val="25000"/>
                            </a:schemeClr>
                          </a:solidFill>
                          <a:latin typeface="Times New Roman" panose="02020603050405020304" pitchFamily="18" charset="0"/>
                          <a:cs typeface="Times New Roman" panose="02020603050405020304" pitchFamily="18" charset="0"/>
                        </a:rPr>
                        <a:t>Foreground-Adaptive Background Subtraction</a:t>
                      </a:r>
                    </a:p>
                  </a:txBody>
                  <a:tcPr/>
                </a:tc>
                <a:tc>
                  <a:txBody>
                    <a:bodyPr/>
                    <a:lstStyle/>
                    <a:p>
                      <a:pPr algn="just"/>
                      <a:r>
                        <a:rPr lang="en-IN" sz="1800" u="none" dirty="0">
                          <a:solidFill>
                            <a:schemeClr val="tx1">
                              <a:lumMod val="75000"/>
                              <a:lumOff val="25000"/>
                            </a:schemeClr>
                          </a:solidFill>
                          <a:latin typeface="Times New Roman" panose="02020603050405020304" pitchFamily="18" charset="0"/>
                          <a:cs typeface="Times New Roman" panose="02020603050405020304" pitchFamily="18" charset="0"/>
                        </a:rPr>
                        <a:t>JM McHugh,</a:t>
                      </a:r>
                      <a:r>
                        <a:rPr lang="en-IN" sz="1800" u="none" baseline="0" dirty="0">
                          <a:solidFill>
                            <a:schemeClr val="tx1">
                              <a:lumMod val="75000"/>
                              <a:lumOff val="25000"/>
                            </a:schemeClr>
                          </a:solidFill>
                          <a:latin typeface="Times New Roman" panose="02020603050405020304" pitchFamily="18" charset="0"/>
                          <a:cs typeface="Times New Roman" panose="02020603050405020304" pitchFamily="18" charset="0"/>
                        </a:rPr>
                        <a:t> </a:t>
                      </a:r>
                      <a:r>
                        <a:rPr lang="en-IN" sz="1800" u="none" dirty="0">
                          <a:solidFill>
                            <a:schemeClr val="tx1">
                              <a:lumMod val="75000"/>
                              <a:lumOff val="25000"/>
                            </a:schemeClr>
                          </a:solidFill>
                          <a:latin typeface="Times New Roman" panose="02020603050405020304" pitchFamily="18" charset="0"/>
                          <a:cs typeface="Times New Roman" panose="02020603050405020304" pitchFamily="18" charset="0"/>
                        </a:rPr>
                        <a:t>J </a:t>
                      </a:r>
                      <a:r>
                        <a:rPr lang="en-IN" sz="1800" u="none" dirty="0" err="1">
                          <a:solidFill>
                            <a:schemeClr val="tx1">
                              <a:lumMod val="75000"/>
                              <a:lumOff val="25000"/>
                            </a:schemeClr>
                          </a:solidFill>
                          <a:latin typeface="Times New Roman" panose="02020603050405020304" pitchFamily="18" charset="0"/>
                          <a:cs typeface="Times New Roman" panose="02020603050405020304" pitchFamily="18" charset="0"/>
                        </a:rPr>
                        <a:t>Konrad,V</a:t>
                      </a:r>
                      <a:r>
                        <a:rPr lang="en-IN" sz="1800" u="none" baseline="0" dirty="0">
                          <a:solidFill>
                            <a:schemeClr val="tx1">
                              <a:lumMod val="75000"/>
                              <a:lumOff val="25000"/>
                            </a:schemeClr>
                          </a:solidFill>
                          <a:latin typeface="Times New Roman" panose="02020603050405020304" pitchFamily="18" charset="0"/>
                          <a:cs typeface="Times New Roman" panose="02020603050405020304" pitchFamily="18" charset="0"/>
                        </a:rPr>
                        <a:t> </a:t>
                      </a:r>
                      <a:r>
                        <a:rPr lang="en-IN" sz="1800" u="none" dirty="0" err="1">
                          <a:solidFill>
                            <a:schemeClr val="tx1">
                              <a:lumMod val="75000"/>
                              <a:lumOff val="25000"/>
                            </a:schemeClr>
                          </a:solidFill>
                          <a:latin typeface="Times New Roman" panose="02020603050405020304" pitchFamily="18" charset="0"/>
                          <a:cs typeface="Times New Roman" panose="02020603050405020304" pitchFamily="18" charset="0"/>
                        </a:rPr>
                        <a:t>Saligrama,P</a:t>
                      </a:r>
                      <a:r>
                        <a:rPr lang="en-IN" sz="1800" u="none" dirty="0">
                          <a:solidFill>
                            <a:schemeClr val="tx1">
                              <a:lumMod val="75000"/>
                              <a:lumOff val="25000"/>
                            </a:schemeClr>
                          </a:solidFill>
                          <a:latin typeface="Times New Roman" panose="02020603050405020304" pitchFamily="18" charset="0"/>
                          <a:cs typeface="Times New Roman" panose="02020603050405020304" pitchFamily="18" charset="0"/>
                        </a:rPr>
                        <a:t> </a:t>
                      </a:r>
                      <a:r>
                        <a:rPr lang="en-IN" sz="1800" u="none" dirty="0" err="1">
                          <a:solidFill>
                            <a:schemeClr val="tx1">
                              <a:lumMod val="75000"/>
                              <a:lumOff val="25000"/>
                            </a:schemeClr>
                          </a:solidFill>
                          <a:latin typeface="Times New Roman" panose="02020603050405020304" pitchFamily="18" charset="0"/>
                          <a:cs typeface="Times New Roman" panose="02020603050405020304" pitchFamily="18" charset="0"/>
                        </a:rPr>
                        <a:t>Jodoin</a:t>
                      </a:r>
                      <a:endParaRPr lang="en-IN" sz="1800" u="none" dirty="0">
                        <a:solidFill>
                          <a:schemeClr val="tx1">
                            <a:lumMod val="75000"/>
                            <a:lumOff val="25000"/>
                          </a:schemeClr>
                        </a:solidFill>
                        <a:latin typeface="Times New Roman" panose="02020603050405020304" pitchFamily="18" charset="0"/>
                        <a:cs typeface="Times New Roman" panose="02020603050405020304" pitchFamily="18" charset="0"/>
                      </a:endParaRPr>
                    </a:p>
                  </a:txBody>
                  <a:tcPr/>
                </a:tc>
                <a:tc>
                  <a:txBody>
                    <a:bodyPr/>
                    <a:lstStyle/>
                    <a:p>
                      <a:r>
                        <a:rPr lang="en-IN" dirty="0">
                          <a:solidFill>
                            <a:schemeClr val="tx1">
                              <a:lumMod val="75000"/>
                              <a:lumOff val="25000"/>
                            </a:schemeClr>
                          </a:solidFill>
                        </a:rPr>
                        <a:t>2009</a:t>
                      </a:r>
                    </a:p>
                  </a:txBody>
                  <a:tcPr/>
                </a:tc>
                <a:tc>
                  <a:txBody>
                    <a:bodyPr/>
                    <a:lstStyle/>
                    <a:p>
                      <a:pPr marL="0" indent="0" algn="just">
                        <a:buNone/>
                      </a:pPr>
                      <a:r>
                        <a:rPr lang="en-US" sz="1800" dirty="0">
                          <a:solidFill>
                            <a:schemeClr val="tx1">
                              <a:lumMod val="75000"/>
                              <a:lumOff val="25000"/>
                            </a:schemeClr>
                          </a:solidFill>
                          <a:latin typeface="Times New Roman" panose="02020603050405020304" pitchFamily="18" charset="0"/>
                          <a:cs typeface="Times New Roman" panose="02020603050405020304" pitchFamily="18" charset="0"/>
                        </a:rPr>
                        <a:t>Adaptive</a:t>
                      </a:r>
                      <a:r>
                        <a:rPr lang="en-US" sz="1800" baseline="0" dirty="0">
                          <a:solidFill>
                            <a:schemeClr val="tx1">
                              <a:lumMod val="75000"/>
                              <a:lumOff val="25000"/>
                            </a:schemeClr>
                          </a:solidFill>
                          <a:latin typeface="Times New Roman" panose="02020603050405020304" pitchFamily="18" charset="0"/>
                          <a:cs typeface="Times New Roman" panose="02020603050405020304" pitchFamily="18" charset="0"/>
                        </a:rPr>
                        <a:t> </a:t>
                      </a:r>
                      <a:r>
                        <a:rPr lang="en-US" sz="1800" dirty="0">
                          <a:solidFill>
                            <a:schemeClr val="tx1">
                              <a:lumMod val="75000"/>
                              <a:lumOff val="25000"/>
                            </a:schemeClr>
                          </a:solidFill>
                          <a:latin typeface="Times New Roman" panose="02020603050405020304" pitchFamily="18" charset="0"/>
                          <a:cs typeface="Times New Roman" panose="02020603050405020304" pitchFamily="18" charset="0"/>
                        </a:rPr>
                        <a:t>background subtraction</a:t>
                      </a:r>
                      <a:r>
                        <a:rPr lang="en-US" sz="1800" baseline="0" dirty="0">
                          <a:solidFill>
                            <a:schemeClr val="tx1">
                              <a:lumMod val="75000"/>
                              <a:lumOff val="25000"/>
                            </a:schemeClr>
                          </a:solidFill>
                          <a:latin typeface="Times New Roman" panose="02020603050405020304" pitchFamily="18" charset="0"/>
                          <a:cs typeface="Times New Roman" panose="02020603050405020304" pitchFamily="18" charset="0"/>
                        </a:rPr>
                        <a:t> </a:t>
                      </a:r>
                      <a:r>
                        <a:rPr lang="en-US" sz="1800" dirty="0">
                          <a:solidFill>
                            <a:schemeClr val="tx1">
                              <a:lumMod val="75000"/>
                              <a:lumOff val="25000"/>
                            </a:schemeClr>
                          </a:solidFill>
                          <a:latin typeface="Times New Roman" panose="02020603050405020304" pitchFamily="18" charset="0"/>
                          <a:cs typeface="Times New Roman" panose="02020603050405020304" pitchFamily="18" charset="0"/>
                        </a:rPr>
                        <a:t>with Markov Random Field </a:t>
                      </a:r>
                    </a:p>
                  </a:txBody>
                  <a:tcPr/>
                </a:tc>
                <a:tc>
                  <a:txBody>
                    <a:bodyPr/>
                    <a:lstStyle/>
                    <a:p>
                      <a:r>
                        <a:rPr lang="en-US" sz="1800" b="0" i="0" kern="1200" dirty="0">
                          <a:solidFill>
                            <a:schemeClr val="tx1">
                              <a:lumMod val="75000"/>
                              <a:lumOff val="25000"/>
                            </a:schemeClr>
                          </a:solidFill>
                          <a:effectLst/>
                          <a:latin typeface="+mn-lt"/>
                          <a:ea typeface="+mn-ea"/>
                          <a:cs typeface="+mn-cs"/>
                        </a:rPr>
                        <a:t>The inclusion of a foreground</a:t>
                      </a:r>
                      <a:r>
                        <a:rPr lang="en-US" sz="1800" b="0" i="0" kern="1200" baseline="0" dirty="0">
                          <a:solidFill>
                            <a:schemeClr val="tx1">
                              <a:lumMod val="75000"/>
                              <a:lumOff val="25000"/>
                            </a:schemeClr>
                          </a:solidFill>
                          <a:effectLst/>
                          <a:latin typeface="+mn-lt"/>
                          <a:ea typeface="+mn-ea"/>
                          <a:cs typeface="+mn-cs"/>
                        </a:rPr>
                        <a:t> </a:t>
                      </a:r>
                      <a:r>
                        <a:rPr lang="en-US" sz="1800" b="0" i="0" kern="1200" dirty="0">
                          <a:solidFill>
                            <a:schemeClr val="tx1">
                              <a:lumMod val="75000"/>
                              <a:lumOff val="25000"/>
                            </a:schemeClr>
                          </a:solidFill>
                          <a:effectLst/>
                          <a:latin typeface="+mn-lt"/>
                          <a:ea typeface="+mn-ea"/>
                          <a:cs typeface="+mn-cs"/>
                        </a:rPr>
                        <a:t>model tends to grow the detected regions rather than shrink</a:t>
                      </a:r>
                      <a:r>
                        <a:rPr lang="en-US" sz="1800" b="0" i="0" kern="1200" baseline="0" dirty="0">
                          <a:solidFill>
                            <a:schemeClr val="tx1">
                              <a:lumMod val="75000"/>
                              <a:lumOff val="25000"/>
                            </a:schemeClr>
                          </a:solidFill>
                          <a:effectLst/>
                          <a:latin typeface="+mn-lt"/>
                          <a:ea typeface="+mn-ea"/>
                          <a:cs typeface="+mn-cs"/>
                        </a:rPr>
                        <a:t> </a:t>
                      </a:r>
                      <a:r>
                        <a:rPr lang="en-US" sz="1800" b="0" i="0" kern="1200" dirty="0">
                          <a:solidFill>
                            <a:schemeClr val="tx1">
                              <a:lumMod val="75000"/>
                              <a:lumOff val="25000"/>
                            </a:schemeClr>
                          </a:solidFill>
                          <a:effectLst/>
                          <a:latin typeface="+mn-lt"/>
                          <a:ea typeface="+mn-ea"/>
                          <a:cs typeface="+mn-cs"/>
                        </a:rPr>
                        <a:t>them. </a:t>
                      </a:r>
                    </a:p>
                  </a:txBody>
                  <a:tcPr/>
                </a:tc>
                <a:extLst>
                  <a:ext uri="{0D108BD9-81ED-4DB2-BD59-A6C34878D82A}">
                    <a16:rowId xmlns:a16="http://schemas.microsoft.com/office/drawing/2014/main" val="2088215228"/>
                  </a:ext>
                </a:extLst>
              </a:tr>
            </a:tbl>
          </a:graphicData>
        </a:graphic>
      </p:graphicFrame>
    </p:spTree>
    <p:extLst>
      <p:ext uri="{BB962C8B-B14F-4D97-AF65-F5344CB8AC3E}">
        <p14:creationId xmlns:p14="http://schemas.microsoft.com/office/powerpoint/2010/main" val="292642088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4539</TotalTime>
  <Words>2221</Words>
  <Application>Microsoft Office PowerPoint</Application>
  <PresentationFormat>Widescreen</PresentationFormat>
  <Paragraphs>272</Paragraphs>
  <Slides>26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26</vt:i4>
      </vt:variant>
    </vt:vector>
  </HeadingPairs>
  <TitlesOfParts>
    <vt:vector size="33" baseType="lpstr">
      <vt:lpstr>Arial</vt:lpstr>
      <vt:lpstr>Calibri</vt:lpstr>
      <vt:lpstr>Calibri Light</vt:lpstr>
      <vt:lpstr>Century Schoolbook</vt:lpstr>
      <vt:lpstr>Times New Roman</vt:lpstr>
      <vt:lpstr>Wingdings</vt:lpstr>
      <vt:lpstr>Office Theme</vt:lpstr>
      <vt:lpstr>     BATCH NUMBER: 9  PROJECT PRESENTATION:  SPEED DETECTION OF VEHICLE USING MACHINE LEARNING ALGORITHM  TEAM MEMBERS  RISHAV SURANA 18BTRIS035   SUSANTA SARKAR 18BTRIS48  SIDDHARTH Kr HARLALKA 18BTRIS066  SUJATA BUDHA 18BTRIS065  Guided by :Mr. Mathiyalagan R, Assistant professor, Dept. Of ISE, FET-Jain.   </vt:lpstr>
      <vt:lpstr>CONTENTS</vt:lpstr>
      <vt:lpstr>ABSTRACT</vt:lpstr>
      <vt:lpstr>INTRODUCTION</vt:lpstr>
      <vt:lpstr>The Problem Statement</vt:lpstr>
      <vt:lpstr>OBJECTIVES</vt:lpstr>
      <vt:lpstr>LITERATURE SURVEY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PROPOSED IDEA</vt:lpstr>
      <vt:lpstr>METHODOLOGY</vt:lpstr>
      <vt:lpstr>ACTIVITY DIAGRAM</vt:lpstr>
      <vt:lpstr>H/W AND S/W COMPONENTS</vt:lpstr>
      <vt:lpstr>Dataset Training  </vt:lpstr>
      <vt:lpstr>Training</vt:lpstr>
      <vt:lpstr>Result</vt:lpstr>
      <vt:lpstr>PowerPoint Presentation</vt:lpstr>
      <vt:lpstr>PowerPoint Presentation</vt:lpstr>
      <vt:lpstr>REFERENCES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BATCH NUMBER:9 PROJECT SYNOPSIS PRESENTATION ON :  OBJECT DETECTION USING MACHINE LEARNING</dc:title>
  <dc:creator>Sujata</dc:creator>
  <cp:lastModifiedBy>Siddharth harlalka</cp:lastModifiedBy>
  <cp:revision>95</cp:revision>
  <dcterms:created xsi:type="dcterms:W3CDTF">2021-10-17T14:21:12Z</dcterms:created>
  <dcterms:modified xsi:type="dcterms:W3CDTF">2022-06-20T17:37:12Z</dcterms:modified>
</cp:coreProperties>
</file>

<file path=docProps/thumbnail.jpeg>
</file>